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60">
          <p15:clr>
            <a:srgbClr val="A4A3A4"/>
          </p15:clr>
        </p15:guide>
        <p15:guide id="2" pos="269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io7Q57eqccNmyBXyQHsH7L6s1t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60" orient="horz"/>
        <p:guide pos="26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39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39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3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9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9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4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4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4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6" name="Google Shape;116;p4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4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4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4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8" name="Google Shape;128;p4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4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4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5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9" name="Google Shape;139;p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5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5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5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1" name="Google Shape;151;p5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5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5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7" name="Google Shape;177;p5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5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5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1" name="Google Shape;181;p5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5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5" name="Google Shape;185;p5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5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8" name="Google Shape;1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5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5" name="Google Shape;195;p5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5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4" name="Google Shape;214;p5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5" name="Google Shape;21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5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21" name="Google Shape;221;p5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22" name="Google Shape;222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5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" name="Google Shape;22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5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5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30" name="Google Shape;230;p5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idx="1" type="body"/>
          </p:nvPr>
        </p:nvSpPr>
        <p:spPr>
          <a:xfrm>
            <a:off x="822960" y="822960"/>
            <a:ext cx="3200400" cy="27843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8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5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35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35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35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35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35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350"/>
            </a:lvl9pPr>
          </a:lstStyle>
          <a:p/>
        </p:txBody>
      </p:sp>
      <p:sp>
        <p:nvSpPr>
          <p:cNvPr id="19" name="Google Shape;19;p40"/>
          <p:cNvSpPr txBox="1"/>
          <p:nvPr>
            <p:ph idx="2" type="body"/>
          </p:nvPr>
        </p:nvSpPr>
        <p:spPr>
          <a:xfrm>
            <a:off x="4700016" y="822960"/>
            <a:ext cx="3200400" cy="27843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8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5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35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35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35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35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35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350"/>
            </a:lvl9pPr>
          </a:lstStyle>
          <a:p/>
        </p:txBody>
      </p:sp>
      <p:sp>
        <p:nvSpPr>
          <p:cNvPr id="20" name="Google Shape;20;p40"/>
          <p:cNvSpPr txBox="1"/>
          <p:nvPr>
            <p:ph idx="10" type="dt"/>
          </p:nvPr>
        </p:nvSpPr>
        <p:spPr>
          <a:xfrm rot="-2460000">
            <a:off x="201168" y="4402836"/>
            <a:ext cx="2176272" cy="15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0"/>
          <p:cNvSpPr txBox="1"/>
          <p:nvPr>
            <p:ph idx="11" type="ftr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showMasterSp="0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/>
          <p:nvPr/>
        </p:nvSpPr>
        <p:spPr>
          <a:xfrm>
            <a:off x="-2380" y="-694"/>
            <a:ext cx="9146380" cy="5144194"/>
          </a:xfrm>
          <a:custGeom>
            <a:rect b="b" l="l" r="r" t="t"/>
            <a:pathLst>
              <a:path extrusionOk="0" h="2002901" w="3352800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1"/>
          <p:cNvSpPr/>
          <p:nvPr/>
        </p:nvSpPr>
        <p:spPr>
          <a:xfrm>
            <a:off x="1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1"/>
          <p:cNvSpPr txBox="1"/>
          <p:nvPr>
            <p:ph type="title"/>
          </p:nvPr>
        </p:nvSpPr>
        <p:spPr>
          <a:xfrm rot="-2460000">
            <a:off x="819399" y="1295053"/>
            <a:ext cx="5650992" cy="905632"/>
          </a:xfrm>
          <a:prstGeom prst="rect">
            <a:avLst/>
          </a:prstGeom>
          <a:noFill/>
          <a:ln>
            <a:noFill/>
          </a:ln>
        </p:spPr>
        <p:txBody>
          <a:bodyPr anchorCtr="0" anchor="b" bIns="91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" type="body"/>
          </p:nvPr>
        </p:nvSpPr>
        <p:spPr>
          <a:xfrm rot="-2460000">
            <a:off x="1216152" y="1851228"/>
            <a:ext cx="6510528" cy="2468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1"/>
          <p:cNvSpPr txBox="1"/>
          <p:nvPr>
            <p:ph idx="10" type="dt"/>
          </p:nvPr>
        </p:nvSpPr>
        <p:spPr>
          <a:xfrm rot="-2460000">
            <a:off x="201168" y="4402836"/>
            <a:ext cx="2176272" cy="15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1" type="ftr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" type="body"/>
          </p:nvPr>
        </p:nvSpPr>
        <p:spPr>
          <a:xfrm>
            <a:off x="822960" y="822960"/>
            <a:ext cx="3200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0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500"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350"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35" name="Google Shape;35;p42"/>
          <p:cNvSpPr txBox="1"/>
          <p:nvPr>
            <p:ph idx="2" type="body"/>
          </p:nvPr>
        </p:nvSpPr>
        <p:spPr>
          <a:xfrm>
            <a:off x="819150" y="1276386"/>
            <a:ext cx="3200400" cy="23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5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35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200"/>
            </a:lvl9pPr>
          </a:lstStyle>
          <a:p/>
        </p:txBody>
      </p:sp>
      <p:sp>
        <p:nvSpPr>
          <p:cNvPr id="36" name="Google Shape;36;p42"/>
          <p:cNvSpPr txBox="1"/>
          <p:nvPr>
            <p:ph idx="3" type="body"/>
          </p:nvPr>
        </p:nvSpPr>
        <p:spPr>
          <a:xfrm>
            <a:off x="4700016" y="822960"/>
            <a:ext cx="3200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05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500"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350"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b="1" sz="1200"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b="1" sz="1200"/>
            </a:lvl9pPr>
          </a:lstStyle>
          <a:p/>
        </p:txBody>
      </p:sp>
      <p:sp>
        <p:nvSpPr>
          <p:cNvPr id="37" name="Google Shape;37;p42"/>
          <p:cNvSpPr txBox="1"/>
          <p:nvPr>
            <p:ph idx="4" type="body"/>
          </p:nvPr>
        </p:nvSpPr>
        <p:spPr>
          <a:xfrm>
            <a:off x="4700016" y="1276386"/>
            <a:ext cx="3200400" cy="23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5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35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200"/>
            </a:lvl9pPr>
          </a:lstStyle>
          <a:p/>
        </p:txBody>
      </p:sp>
      <p:sp>
        <p:nvSpPr>
          <p:cNvPr id="38" name="Google Shape;38;p42"/>
          <p:cNvSpPr txBox="1"/>
          <p:nvPr>
            <p:ph idx="10" type="dt"/>
          </p:nvPr>
        </p:nvSpPr>
        <p:spPr>
          <a:xfrm rot="-2460000">
            <a:off x="201168" y="4402836"/>
            <a:ext cx="2176272" cy="15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42"/>
          <p:cNvSpPr txBox="1"/>
          <p:nvPr>
            <p:ph idx="11" type="ftr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7" name="Google Shape;47;p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0" type="dt"/>
          </p:nvPr>
        </p:nvSpPr>
        <p:spPr>
          <a:xfrm rot="-2460000">
            <a:off x="201168" y="4402836"/>
            <a:ext cx="2176272" cy="15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5"/>
          <p:cNvSpPr txBox="1"/>
          <p:nvPr>
            <p:ph idx="11" type="ftr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 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1" name="Google Shape;61;p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4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7" name="Google Shape;87;p4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programiz.com/dsa/spanning-tree-and-minimum-spanning-tree#minimum-spanning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personal.kent.edu/~rmuhamma/Algorithms/MyAlgorithms/Greedy/greedyIntro.htm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 txBox="1"/>
          <p:nvPr>
            <p:ph type="ctrTitle"/>
          </p:nvPr>
        </p:nvSpPr>
        <p:spPr>
          <a:xfrm>
            <a:off x="4082415" y="1203325"/>
            <a:ext cx="3662680" cy="1864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Greedy Algorithm</a:t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/>
          <p:nvPr>
            <p:ph idx="1" type="body"/>
          </p:nvPr>
        </p:nvSpPr>
        <p:spPr>
          <a:xfrm>
            <a:off x="1097280" y="892810"/>
            <a:ext cx="5886450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255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Problem Statement:  </a:t>
            </a:r>
            <a:endParaRPr/>
          </a:p>
          <a:p>
            <a:pPr indent="-8255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Find the best route to reach the destination city from the given starting point using a greedy method.</a:t>
            </a:r>
            <a:endParaRPr/>
          </a:p>
        </p:txBody>
      </p:sp>
      <p:sp>
        <p:nvSpPr>
          <p:cNvPr id="324" name="Google Shape;324;p10"/>
          <p:cNvSpPr txBox="1"/>
          <p:nvPr>
            <p:ph type="title"/>
          </p:nvPr>
        </p:nvSpPr>
        <p:spPr>
          <a:xfrm>
            <a:off x="1097042" y="348456"/>
            <a:ext cx="5909786" cy="43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Greedy Algorithm</a:t>
            </a:r>
            <a:endParaRPr/>
          </a:p>
        </p:txBody>
      </p:sp>
      <p:pic>
        <p:nvPicPr>
          <p:cNvPr descr="Thumbnail_Greedy_Problem" id="325" name="Google Shape;3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2262822"/>
            <a:ext cx="5110265" cy="256276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326" name="Google Shape;326;p10"/>
          <p:cNvPicPr preferRelativeResize="0"/>
          <p:nvPr/>
        </p:nvPicPr>
        <p:blipFill rotWithShape="1">
          <a:blip r:embed="rId4">
            <a:alphaModFix/>
          </a:blip>
          <a:srcRect b="0" l="18092" r="26381" t="0"/>
          <a:stretch/>
        </p:blipFill>
        <p:spPr>
          <a:xfrm flipH="1">
            <a:off x="6724650" y="1345565"/>
            <a:ext cx="1712595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trips dir="ru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/>
          <p:nvPr>
            <p:ph type="title"/>
          </p:nvPr>
        </p:nvSpPr>
        <p:spPr>
          <a:xfrm>
            <a:off x="1122045" y="328295"/>
            <a:ext cx="408749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Solve the sales man problem using greedy solution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505" y="1065530"/>
            <a:ext cx="3789680" cy="171513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586482" y="1745357"/>
            <a:ext cx="38341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sales man wants to deliver a packet and he has to select a shortest path from his starting location to destination location.</a:t>
            </a:r>
            <a:endParaRPr/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0870" y="2886710"/>
            <a:ext cx="3790315" cy="184594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1"/>
          <p:cNvSpPr txBox="1"/>
          <p:nvPr/>
        </p:nvSpPr>
        <p:spPr>
          <a:xfrm>
            <a:off x="615163" y="3293441"/>
            <a:ext cx="358632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starts from starting location and see shortest path from his nearby city to reach his destination city.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195" y="446405"/>
            <a:ext cx="4257675" cy="200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0195" y="2614930"/>
            <a:ext cx="4247515" cy="212217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2"/>
          <p:cNvSpPr txBox="1"/>
          <p:nvPr/>
        </p:nvSpPr>
        <p:spPr>
          <a:xfrm>
            <a:off x="962025" y="1158240"/>
            <a:ext cx="2851785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selects a shortest path which is City B=10</a:t>
            </a:r>
            <a:endParaRPr/>
          </a:p>
        </p:txBody>
      </p:sp>
      <p:sp>
        <p:nvSpPr>
          <p:cNvPr id="343" name="Google Shape;343;p12"/>
          <p:cNvSpPr txBox="1"/>
          <p:nvPr/>
        </p:nvSpPr>
        <p:spPr>
          <a:xfrm>
            <a:off x="826770" y="3683000"/>
            <a:ext cx="2987040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reaching at City B, he discovers near by cities of City B. 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/>
        </p:nvSpPr>
        <p:spPr>
          <a:xfrm>
            <a:off x="481366" y="1050619"/>
            <a:ext cx="29692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selecting shortest path from city B, he selects City F with shortest path which is City F=2 </a:t>
            </a:r>
            <a:endParaRPr/>
          </a:p>
        </p:txBody>
      </p:sp>
      <p:pic>
        <p:nvPicPr>
          <p:cNvPr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305" y="501650"/>
            <a:ext cx="4422140" cy="19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305" y="2562860"/>
            <a:ext cx="4422140" cy="205486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3"/>
          <p:cNvSpPr txBox="1"/>
          <p:nvPr/>
        </p:nvSpPr>
        <p:spPr>
          <a:xfrm>
            <a:off x="409446" y="3175100"/>
            <a:ext cx="30411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reaching at City F, he discovers its near by cities to reach his destination.</a:t>
            </a:r>
            <a:endParaRPr/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0" y="521335"/>
            <a:ext cx="4387850" cy="191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4"/>
          <p:cNvSpPr txBox="1"/>
          <p:nvPr/>
        </p:nvSpPr>
        <p:spPr>
          <a:xfrm>
            <a:off x="603735" y="1065164"/>
            <a:ext cx="29146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discovering near by cities of City F which is only one and that is destination city too. </a:t>
            </a:r>
            <a:endParaRPr/>
          </a:p>
        </p:txBody>
      </p:sp>
      <p:sp>
        <p:nvSpPr>
          <p:cNvPr id="358" name="Google Shape;358;p14"/>
          <p:cNvSpPr txBox="1"/>
          <p:nvPr/>
        </p:nvSpPr>
        <p:spPr>
          <a:xfrm>
            <a:off x="918032" y="3293479"/>
            <a:ext cx="228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time taken=10+2+7=1</a:t>
            </a:r>
            <a:r>
              <a:rPr b="1"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pic>
        <p:nvPicPr>
          <p:cNvPr id="359" name="Google Shape;3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0" y="2580005"/>
            <a:ext cx="4387215" cy="207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/>
          <p:nvPr>
            <p:ph idx="1" type="body"/>
          </p:nvPr>
        </p:nvSpPr>
        <p:spPr>
          <a:xfrm>
            <a:off x="1190625" y="1332230"/>
            <a:ext cx="510032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Used for Constructing Minimum Spanning Trees: Prim’s and Kruskal’s Algorithms.</a:t>
            </a:r>
            <a:endParaRPr/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Used to Implement Huffman Encoding</a:t>
            </a:r>
            <a:endParaRPr/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Graph - Map Coloring, Graph - Vertex Cover, Knapsack Problem, Job Scheduling Problem</a:t>
            </a:r>
            <a:endParaRPr/>
          </a:p>
        </p:txBody>
      </p:sp>
      <p:sp>
        <p:nvSpPr>
          <p:cNvPr id="365" name="Google Shape;365;p15"/>
          <p:cNvSpPr txBox="1"/>
          <p:nvPr>
            <p:ph type="title"/>
          </p:nvPr>
        </p:nvSpPr>
        <p:spPr>
          <a:xfrm>
            <a:off x="1190626" y="598170"/>
            <a:ext cx="5909786" cy="483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of the greedy algorithm</a:t>
            </a:r>
            <a:endParaRPr/>
          </a:p>
        </p:txBody>
      </p:sp>
      <p:pic>
        <p:nvPicPr>
          <p:cNvPr id="366" name="Google Shape;366;p15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6290945" y="1188085"/>
            <a:ext cx="182118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/>
          <p:nvPr>
            <p:ph idx="1" type="body"/>
          </p:nvPr>
        </p:nvSpPr>
        <p:spPr>
          <a:xfrm>
            <a:off x="1310005" y="1704340"/>
            <a:ext cx="4737100" cy="2228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implementation of the greedy method is easy because it takes the best possible solution.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cheaper than most of the other Algorithms.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  easy to understand and implement.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16"/>
          <p:cNvSpPr txBox="1"/>
          <p:nvPr>
            <p:ph type="title"/>
          </p:nvPr>
        </p:nvSpPr>
        <p:spPr>
          <a:xfrm>
            <a:off x="873760" y="796925"/>
            <a:ext cx="6522720" cy="9074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Using Greedy Algorithms</a:t>
            </a:r>
            <a:endParaRPr/>
          </a:p>
        </p:txBody>
      </p:sp>
      <p:pic>
        <p:nvPicPr>
          <p:cNvPr id="373" name="Google Shape;373;p16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6530975" y="1233170"/>
            <a:ext cx="1843405" cy="352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"/>
          <p:cNvSpPr txBox="1"/>
          <p:nvPr>
            <p:ph idx="1" type="body"/>
          </p:nvPr>
        </p:nvSpPr>
        <p:spPr>
          <a:xfrm>
            <a:off x="979805" y="1342390"/>
            <a:ext cx="537591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Does Not find the optimal solution to a problem. In other words, it may not produce the best possible outcome.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⮚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Additionally, greedy algorithms can be very sensitive to changes in input data — even a small change can cause the algorithm to produce a completely different result. </a:t>
            </a:r>
            <a:endParaRPr/>
          </a:p>
        </p:txBody>
      </p:sp>
      <p:sp>
        <p:nvSpPr>
          <p:cNvPr id="379" name="Google Shape;379;p17"/>
          <p:cNvSpPr txBox="1"/>
          <p:nvPr>
            <p:ph type="title"/>
          </p:nvPr>
        </p:nvSpPr>
        <p:spPr>
          <a:xfrm>
            <a:off x="979805" y="543560"/>
            <a:ext cx="7111365" cy="6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 of Using Greedy Algorithms</a:t>
            </a:r>
            <a:endParaRPr/>
          </a:p>
        </p:txBody>
      </p:sp>
      <p:pic>
        <p:nvPicPr>
          <p:cNvPr id="380" name="Google Shape;380;p17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7262557" y="1608324"/>
            <a:ext cx="1333283" cy="253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ctrTitle"/>
          </p:nvPr>
        </p:nvSpPr>
        <p:spPr>
          <a:xfrm>
            <a:off x="3960495" y="1390015"/>
            <a:ext cx="3380105" cy="15786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Kruskal's Algorithm</a:t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/>
          <p:nvPr>
            <p:ph type="title"/>
          </p:nvPr>
        </p:nvSpPr>
        <p:spPr>
          <a:xfrm>
            <a:off x="939165" y="250190"/>
            <a:ext cx="355981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19"/>
          <p:cNvSpPr txBox="1"/>
          <p:nvPr>
            <p:ph idx="1" type="body"/>
          </p:nvPr>
        </p:nvSpPr>
        <p:spPr>
          <a:xfrm>
            <a:off x="939165" y="822960"/>
            <a:ext cx="7265035" cy="278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Kruskal's algorithm is a 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minimum spanning tree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algorithm that takes a graph as input and finds the subset of the edges of that graph which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form a tree that includes every vertex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has the minimum sum of weights among all the trees that can be formed from the graph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2" name="Google Shape;3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4710" y="2487930"/>
            <a:ext cx="4457065" cy="21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18092" r="26381" t="0"/>
          <a:stretch/>
        </p:blipFill>
        <p:spPr>
          <a:xfrm>
            <a:off x="939165" y="2675890"/>
            <a:ext cx="1555750" cy="195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"/>
          <p:cNvSpPr txBox="1"/>
          <p:nvPr>
            <p:ph type="title"/>
          </p:nvPr>
        </p:nvSpPr>
        <p:spPr>
          <a:xfrm>
            <a:off x="1029970" y="516255"/>
            <a:ext cx="205105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"/>
          <p:cNvSpPr txBox="1"/>
          <p:nvPr>
            <p:ph idx="1" type="body"/>
          </p:nvPr>
        </p:nvSpPr>
        <p:spPr>
          <a:xfrm>
            <a:off x="1029970" y="1234440"/>
            <a:ext cx="4967605" cy="2830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Real World Example 	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Advantages &amp; Disadvantages</a:t>
            </a:r>
            <a:endParaRPr/>
          </a:p>
        </p:txBody>
      </p:sp>
      <p:pic>
        <p:nvPicPr>
          <p:cNvPr id="243" name="Google Shape;243;p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480" y="2741930"/>
            <a:ext cx="2736215" cy="208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"/>
          <p:cNvSpPr txBox="1"/>
          <p:nvPr>
            <p:ph type="title"/>
          </p:nvPr>
        </p:nvSpPr>
        <p:spPr>
          <a:xfrm>
            <a:off x="1111250" y="574675"/>
            <a:ext cx="467868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Examples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20"/>
          <p:cNvSpPr txBox="1"/>
          <p:nvPr>
            <p:ph idx="1" type="body"/>
          </p:nvPr>
        </p:nvSpPr>
        <p:spPr>
          <a:xfrm>
            <a:off x="946150" y="1484630"/>
            <a:ext cx="6710045" cy="3051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order to layout electrical wiring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computer network (LAN connection)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Landing cables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Game Development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endParaRPr/>
          </a:p>
        </p:txBody>
      </p:sp>
      <p:pic>
        <p:nvPicPr>
          <p:cNvPr id="400" name="Google Shape;4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6239510" y="1493520"/>
            <a:ext cx="2005965" cy="293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"/>
          <p:cNvSpPr txBox="1"/>
          <p:nvPr>
            <p:ph type="title"/>
          </p:nvPr>
        </p:nvSpPr>
        <p:spPr>
          <a:xfrm>
            <a:off x="917575" y="397510"/>
            <a:ext cx="385445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Examples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21"/>
          <p:cNvSpPr txBox="1"/>
          <p:nvPr>
            <p:ph idx="1" type="body"/>
          </p:nvPr>
        </p:nvSpPr>
        <p:spPr>
          <a:xfrm>
            <a:off x="652145" y="1582420"/>
            <a:ext cx="3871595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order to layout electrical wiring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800" y="1118235"/>
            <a:ext cx="3776345" cy="186309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1"/>
          <p:cNvSpPr/>
          <p:nvPr/>
        </p:nvSpPr>
        <p:spPr>
          <a:xfrm>
            <a:off x="4339590" y="3498850"/>
            <a:ext cx="3941445" cy="625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n-US" sz="162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computer network (LAN connection)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t/>
            </a:r>
            <a:endParaRPr b="0" i="0" sz="117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9" name="Google Shape;409;p2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575" y="2743200"/>
            <a:ext cx="3340735" cy="192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"/>
          <p:cNvSpPr txBox="1"/>
          <p:nvPr>
            <p:ph idx="1" type="body"/>
          </p:nvPr>
        </p:nvSpPr>
        <p:spPr>
          <a:xfrm>
            <a:off x="1341120" y="810895"/>
            <a:ext cx="3200400" cy="27843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Landing cables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415" name="Google Shape;4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155" y="637540"/>
            <a:ext cx="4519295" cy="183959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2"/>
          <p:cNvSpPr/>
          <p:nvPr/>
        </p:nvSpPr>
        <p:spPr>
          <a:xfrm>
            <a:off x="5765800" y="3299460"/>
            <a:ext cx="2279650" cy="519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b="0" i="0" lang="en-US" sz="162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Game Development</a:t>
            </a:r>
            <a:endParaRPr/>
          </a:p>
        </p:txBody>
      </p:sp>
      <p:pic>
        <p:nvPicPr>
          <p:cNvPr id="417" name="Google Shape;417;p2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045" y="2681605"/>
            <a:ext cx="4375150" cy="18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/>
          <p:nvPr>
            <p:ph type="title"/>
          </p:nvPr>
        </p:nvSpPr>
        <p:spPr>
          <a:xfrm>
            <a:off x="1666875" y="586105"/>
            <a:ext cx="540956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Kruskal's algorithm works?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23"/>
          <p:cNvSpPr txBox="1"/>
          <p:nvPr>
            <p:ph idx="1" type="body"/>
          </p:nvPr>
        </p:nvSpPr>
        <p:spPr>
          <a:xfrm>
            <a:off x="2480310" y="1402715"/>
            <a:ext cx="5668645" cy="31419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It falls under a class of algorithms called 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greedy algorithms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 that find the local optimum in the hopes of finding a global optimum.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We start from the edges with the lowest weight and keep adding edges until we reach our goal.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18092" r="26381" t="0"/>
          <a:stretch/>
        </p:blipFill>
        <p:spPr>
          <a:xfrm>
            <a:off x="472440" y="1508760"/>
            <a:ext cx="1819275" cy="292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/>
          <p:nvPr>
            <p:ph type="title"/>
          </p:nvPr>
        </p:nvSpPr>
        <p:spPr>
          <a:xfrm>
            <a:off x="1619250" y="445135"/>
            <a:ext cx="7035800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steps for implementing Kruskal's algorithm are as follows: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24"/>
          <p:cNvSpPr txBox="1"/>
          <p:nvPr>
            <p:ph idx="1" type="body"/>
          </p:nvPr>
        </p:nvSpPr>
        <p:spPr>
          <a:xfrm>
            <a:off x="2292350" y="1675765"/>
            <a:ext cx="6210300" cy="2424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Sort all the edges from low weight to high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Take the edge with the lowest weight and add it to the spanning tree. If adding the edge created a cycle, then reject this edge.</a:t>
            </a:r>
            <a:endParaRPr/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Keep adding edges until we reach all vertices.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092" r="26381" t="0"/>
          <a:stretch/>
        </p:blipFill>
        <p:spPr>
          <a:xfrm>
            <a:off x="472440" y="1508760"/>
            <a:ext cx="1536700" cy="292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>
            <p:ph type="title"/>
          </p:nvPr>
        </p:nvSpPr>
        <p:spPr>
          <a:xfrm>
            <a:off x="2857500" y="445135"/>
            <a:ext cx="2440305" cy="65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Pseudocode</a:t>
            </a:r>
            <a:endParaRPr/>
          </a:p>
        </p:txBody>
      </p:sp>
      <p:sp>
        <p:nvSpPr>
          <p:cNvPr id="437" name="Google Shape;437;p25"/>
          <p:cNvSpPr txBox="1"/>
          <p:nvPr>
            <p:ph idx="1" type="body"/>
          </p:nvPr>
        </p:nvSpPr>
        <p:spPr>
          <a:xfrm>
            <a:off x="2857500" y="1096010"/>
            <a:ext cx="5539105" cy="3625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KRUSKAL(G):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A = ∅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For each vertex v ∈ G.V: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    MAKE-SET(v)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For each edge (u, v) ∈ G.E ordered by increasing order by weight(u, v):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    if FIND-SET(u) ≠ FIND-SET(v):       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    A = A ∪ {(u, v)}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    UNION(u, v)</a:t>
            </a:r>
            <a:br>
              <a:rPr lang="en-US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return 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8" name="Google Shape;43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092" r="26381" t="0"/>
          <a:stretch/>
        </p:blipFill>
        <p:spPr>
          <a:xfrm>
            <a:off x="778510" y="1443990"/>
            <a:ext cx="1536700" cy="292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 txBox="1"/>
          <p:nvPr>
            <p:ph type="title"/>
          </p:nvPr>
        </p:nvSpPr>
        <p:spPr>
          <a:xfrm>
            <a:off x="2857500" y="692785"/>
            <a:ext cx="2440305" cy="650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sp>
        <p:nvSpPr>
          <p:cNvPr id="444" name="Google Shape;444;p26"/>
          <p:cNvSpPr txBox="1"/>
          <p:nvPr>
            <p:ph idx="1" type="body"/>
          </p:nvPr>
        </p:nvSpPr>
        <p:spPr>
          <a:xfrm>
            <a:off x="2857500" y="1656080"/>
            <a:ext cx="5539105" cy="23183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A cable company want to connect five villages to their network     which currently extends to the market town of Avonford. What is the minimum length of cable needed?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5" name="Google Shape;44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092" r="26381" t="0"/>
          <a:stretch/>
        </p:blipFill>
        <p:spPr>
          <a:xfrm>
            <a:off x="919480" y="1656080"/>
            <a:ext cx="1536700" cy="292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7"/>
          <p:cNvGrpSpPr/>
          <p:nvPr/>
        </p:nvGrpSpPr>
        <p:grpSpPr>
          <a:xfrm>
            <a:off x="543560" y="243840"/>
            <a:ext cx="7900035" cy="4656518"/>
            <a:chOff x="431" y="1253"/>
            <a:chExt cx="4361" cy="2887"/>
          </a:xfrm>
        </p:grpSpPr>
        <p:cxnSp>
          <p:nvCxnSpPr>
            <p:cNvPr id="451" name="Google Shape;451;p27"/>
            <p:cNvCxnSpPr/>
            <p:nvPr/>
          </p:nvCxnSpPr>
          <p:spPr>
            <a:xfrm flipH="1" rot="10800000">
              <a:off x="1081" y="1541"/>
              <a:ext cx="816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52" name="Google Shape;452;p27"/>
            <p:cNvCxnSpPr/>
            <p:nvPr/>
          </p:nvCxnSpPr>
          <p:spPr>
            <a:xfrm>
              <a:off x="1897" y="1541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53" name="Google Shape;453;p27"/>
            <p:cNvCxnSpPr/>
            <p:nvPr/>
          </p:nvCxnSpPr>
          <p:spPr>
            <a:xfrm>
              <a:off x="3241" y="1541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54" name="Google Shape;454;p27"/>
            <p:cNvCxnSpPr/>
            <p:nvPr/>
          </p:nvCxnSpPr>
          <p:spPr>
            <a:xfrm>
              <a:off x="1081" y="2645"/>
              <a:ext cx="1536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5" name="Google Shape;455;p27"/>
            <p:cNvCxnSpPr/>
            <p:nvPr/>
          </p:nvCxnSpPr>
          <p:spPr>
            <a:xfrm>
              <a:off x="2617" y="2645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27"/>
            <p:cNvCxnSpPr/>
            <p:nvPr/>
          </p:nvCxnSpPr>
          <p:spPr>
            <a:xfrm>
              <a:off x="1897" y="1541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57" name="Google Shape;457;p27"/>
            <p:cNvCxnSpPr/>
            <p:nvPr/>
          </p:nvCxnSpPr>
          <p:spPr>
            <a:xfrm flipH="1" rot="10800000">
              <a:off x="2617" y="1541"/>
              <a:ext cx="624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8" name="Google Shape;458;p27"/>
            <p:cNvCxnSpPr/>
            <p:nvPr/>
          </p:nvCxnSpPr>
          <p:spPr>
            <a:xfrm>
              <a:off x="1081" y="2645"/>
              <a:ext cx="1344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27"/>
            <p:cNvCxnSpPr/>
            <p:nvPr/>
          </p:nvCxnSpPr>
          <p:spPr>
            <a:xfrm flipH="1" rot="10800000">
              <a:off x="2425" y="2645"/>
              <a:ext cx="192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60" name="Google Shape;460;p27"/>
            <p:cNvCxnSpPr/>
            <p:nvPr/>
          </p:nvCxnSpPr>
          <p:spPr>
            <a:xfrm flipH="1" rot="10800000">
              <a:off x="2425" y="2645"/>
              <a:ext cx="1536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61" name="Google Shape;461;p27"/>
            <p:cNvSpPr txBox="1"/>
            <p:nvPr/>
          </p:nvSpPr>
          <p:spPr>
            <a:xfrm>
              <a:off x="431" y="2568"/>
              <a:ext cx="771" cy="2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Avonford</a:t>
              </a:r>
              <a:endParaRPr/>
            </a:p>
          </p:txBody>
        </p:sp>
        <p:sp>
          <p:nvSpPr>
            <p:cNvPr id="462" name="Google Shape;462;p27"/>
            <p:cNvSpPr txBox="1"/>
            <p:nvPr/>
          </p:nvSpPr>
          <p:spPr>
            <a:xfrm>
              <a:off x="2562" y="2614"/>
              <a:ext cx="671" cy="2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Fingley</a:t>
              </a:r>
              <a:endParaRPr/>
            </a:p>
          </p:txBody>
        </p:sp>
        <p:sp>
          <p:nvSpPr>
            <p:cNvPr id="463" name="Google Shape;463;p27"/>
            <p:cNvSpPr txBox="1"/>
            <p:nvPr/>
          </p:nvSpPr>
          <p:spPr>
            <a:xfrm>
              <a:off x="1202" y="1298"/>
              <a:ext cx="743" cy="2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Brinleigh</a:t>
              </a:r>
              <a:endParaRPr/>
            </a:p>
          </p:txBody>
        </p:sp>
        <p:sp>
          <p:nvSpPr>
            <p:cNvPr id="464" name="Google Shape;464;p27"/>
            <p:cNvSpPr txBox="1"/>
            <p:nvPr/>
          </p:nvSpPr>
          <p:spPr>
            <a:xfrm>
              <a:off x="3198" y="1344"/>
              <a:ext cx="818" cy="2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Cornwell</a:t>
              </a:r>
              <a:endParaRPr/>
            </a:p>
          </p:txBody>
        </p:sp>
        <p:sp>
          <p:nvSpPr>
            <p:cNvPr id="465" name="Google Shape;465;p27"/>
            <p:cNvSpPr txBox="1"/>
            <p:nvPr/>
          </p:nvSpPr>
          <p:spPr>
            <a:xfrm>
              <a:off x="3923" y="2568"/>
              <a:ext cx="869" cy="2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Donster</a:t>
              </a:r>
              <a:endParaRPr/>
            </a:p>
          </p:txBody>
        </p:sp>
        <p:sp>
          <p:nvSpPr>
            <p:cNvPr id="466" name="Google Shape;466;p27"/>
            <p:cNvSpPr txBox="1"/>
            <p:nvPr/>
          </p:nvSpPr>
          <p:spPr>
            <a:xfrm>
              <a:off x="2281" y="3893"/>
              <a:ext cx="599" cy="2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Edan</a:t>
              </a:r>
              <a:endParaRPr/>
            </a:p>
          </p:txBody>
        </p:sp>
        <p:sp>
          <p:nvSpPr>
            <p:cNvPr id="467" name="Google Shape;467;p27"/>
            <p:cNvSpPr txBox="1"/>
            <p:nvPr/>
          </p:nvSpPr>
          <p:spPr>
            <a:xfrm>
              <a:off x="3097" y="3317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468" name="Google Shape;468;p27"/>
            <p:cNvSpPr txBox="1"/>
            <p:nvPr/>
          </p:nvSpPr>
          <p:spPr>
            <a:xfrm>
              <a:off x="1705" y="2693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sp>
          <p:nvSpPr>
            <p:cNvPr id="469" name="Google Shape;469;p27"/>
            <p:cNvSpPr txBox="1"/>
            <p:nvPr/>
          </p:nvSpPr>
          <p:spPr>
            <a:xfrm>
              <a:off x="1465" y="3221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470" name="Google Shape;470;p27"/>
            <p:cNvSpPr txBox="1"/>
            <p:nvPr/>
          </p:nvSpPr>
          <p:spPr>
            <a:xfrm>
              <a:off x="2521" y="3029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471" name="Google Shape;471;p27"/>
            <p:cNvSpPr txBox="1"/>
            <p:nvPr/>
          </p:nvSpPr>
          <p:spPr>
            <a:xfrm>
              <a:off x="1993" y="2021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  <p:sp>
          <p:nvSpPr>
            <p:cNvPr id="472" name="Google Shape;472;p27"/>
            <p:cNvSpPr txBox="1"/>
            <p:nvPr/>
          </p:nvSpPr>
          <p:spPr>
            <a:xfrm>
              <a:off x="2617" y="1815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473" name="Google Shape;473;p27"/>
            <p:cNvSpPr txBox="1"/>
            <p:nvPr/>
          </p:nvSpPr>
          <p:spPr>
            <a:xfrm>
              <a:off x="3577" y="1877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474" name="Google Shape;474;p27"/>
            <p:cNvSpPr txBox="1"/>
            <p:nvPr/>
          </p:nvSpPr>
          <p:spPr>
            <a:xfrm>
              <a:off x="2425" y="1253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1321" y="1733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476" name="Google Shape;476;p27"/>
            <p:cNvSpPr txBox="1"/>
            <p:nvPr/>
          </p:nvSpPr>
          <p:spPr>
            <a:xfrm>
              <a:off x="3049" y="2357"/>
              <a:ext cx="288" cy="28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</p:grp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/>
          <p:nvPr>
            <p:ph type="title"/>
          </p:nvPr>
        </p:nvSpPr>
        <p:spPr>
          <a:xfrm>
            <a:off x="653415" y="256540"/>
            <a:ext cx="8072755" cy="746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We model the situation as a network, then the problem is to find the minimum connector for the network</a:t>
            </a:r>
            <a:br>
              <a:rPr lang="en-US" sz="1800">
                <a:latin typeface="Verdana"/>
                <a:ea typeface="Verdana"/>
                <a:cs typeface="Verdana"/>
                <a:sym typeface="Verdana"/>
              </a:rPr>
            </a:br>
            <a:endParaRPr sz="1800"/>
          </a:p>
        </p:txBody>
      </p:sp>
      <p:grpSp>
        <p:nvGrpSpPr>
          <p:cNvPr id="482" name="Google Shape;482;p28"/>
          <p:cNvGrpSpPr/>
          <p:nvPr/>
        </p:nvGrpSpPr>
        <p:grpSpPr>
          <a:xfrm>
            <a:off x="2263140" y="1115695"/>
            <a:ext cx="5120005" cy="3637915"/>
            <a:chOff x="887" y="1253"/>
            <a:chExt cx="3233" cy="2965"/>
          </a:xfrm>
        </p:grpSpPr>
        <p:cxnSp>
          <p:nvCxnSpPr>
            <p:cNvPr id="483" name="Google Shape;483;p28"/>
            <p:cNvCxnSpPr/>
            <p:nvPr/>
          </p:nvCxnSpPr>
          <p:spPr>
            <a:xfrm flipH="1" rot="10800000">
              <a:off x="1081" y="1541"/>
              <a:ext cx="816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84" name="Google Shape;484;p28"/>
            <p:cNvCxnSpPr/>
            <p:nvPr/>
          </p:nvCxnSpPr>
          <p:spPr>
            <a:xfrm>
              <a:off x="1897" y="1541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85" name="Google Shape;485;p28"/>
            <p:cNvCxnSpPr/>
            <p:nvPr/>
          </p:nvCxnSpPr>
          <p:spPr>
            <a:xfrm>
              <a:off x="3241" y="1541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86" name="Google Shape;486;p28"/>
            <p:cNvCxnSpPr/>
            <p:nvPr/>
          </p:nvCxnSpPr>
          <p:spPr>
            <a:xfrm>
              <a:off x="1081" y="2645"/>
              <a:ext cx="1536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7" name="Google Shape;487;p28"/>
            <p:cNvCxnSpPr/>
            <p:nvPr/>
          </p:nvCxnSpPr>
          <p:spPr>
            <a:xfrm>
              <a:off x="2617" y="2645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28"/>
            <p:cNvCxnSpPr/>
            <p:nvPr/>
          </p:nvCxnSpPr>
          <p:spPr>
            <a:xfrm>
              <a:off x="1897" y="1541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489" name="Google Shape;489;p28"/>
            <p:cNvCxnSpPr/>
            <p:nvPr/>
          </p:nvCxnSpPr>
          <p:spPr>
            <a:xfrm flipH="1" rot="10800000">
              <a:off x="2617" y="1541"/>
              <a:ext cx="624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28"/>
            <p:cNvCxnSpPr/>
            <p:nvPr/>
          </p:nvCxnSpPr>
          <p:spPr>
            <a:xfrm>
              <a:off x="1081" y="2645"/>
              <a:ext cx="1344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28"/>
            <p:cNvCxnSpPr/>
            <p:nvPr/>
          </p:nvCxnSpPr>
          <p:spPr>
            <a:xfrm flipH="1" rot="10800000">
              <a:off x="2425" y="2645"/>
              <a:ext cx="192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92" name="Google Shape;492;p28"/>
            <p:cNvCxnSpPr/>
            <p:nvPr/>
          </p:nvCxnSpPr>
          <p:spPr>
            <a:xfrm flipH="1" rot="10800000">
              <a:off x="2425" y="2645"/>
              <a:ext cx="1536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493" name="Google Shape;493;p28"/>
            <p:cNvSpPr txBox="1"/>
            <p:nvPr/>
          </p:nvSpPr>
          <p:spPr>
            <a:xfrm>
              <a:off x="887" y="2568"/>
              <a:ext cx="315" cy="32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494" name="Google Shape;494;p28"/>
            <p:cNvSpPr txBox="1"/>
            <p:nvPr/>
          </p:nvSpPr>
          <p:spPr>
            <a:xfrm>
              <a:off x="2562" y="2614"/>
              <a:ext cx="239" cy="32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495" name="Google Shape;495;p28"/>
            <p:cNvSpPr txBox="1"/>
            <p:nvPr/>
          </p:nvSpPr>
          <p:spPr>
            <a:xfrm>
              <a:off x="1714" y="1298"/>
              <a:ext cx="231" cy="32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496" name="Google Shape;496;p28"/>
            <p:cNvSpPr txBox="1"/>
            <p:nvPr/>
          </p:nvSpPr>
          <p:spPr>
            <a:xfrm>
              <a:off x="3198" y="1344"/>
              <a:ext cx="258" cy="32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497" name="Google Shape;497;p28"/>
            <p:cNvSpPr txBox="1"/>
            <p:nvPr/>
          </p:nvSpPr>
          <p:spPr>
            <a:xfrm>
              <a:off x="3923" y="2568"/>
              <a:ext cx="197" cy="32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498" name="Google Shape;498;p28"/>
            <p:cNvSpPr txBox="1"/>
            <p:nvPr/>
          </p:nvSpPr>
          <p:spPr>
            <a:xfrm>
              <a:off x="2281" y="3893"/>
              <a:ext cx="231" cy="32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499" name="Google Shape;499;p28"/>
            <p:cNvSpPr txBox="1"/>
            <p:nvPr/>
          </p:nvSpPr>
          <p:spPr>
            <a:xfrm>
              <a:off x="3097" y="3317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500" name="Google Shape;500;p28"/>
            <p:cNvSpPr txBox="1"/>
            <p:nvPr/>
          </p:nvSpPr>
          <p:spPr>
            <a:xfrm>
              <a:off x="1705" y="2693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sp>
          <p:nvSpPr>
            <p:cNvPr id="501" name="Google Shape;501;p28"/>
            <p:cNvSpPr txBox="1"/>
            <p:nvPr/>
          </p:nvSpPr>
          <p:spPr>
            <a:xfrm>
              <a:off x="1465" y="3221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502" name="Google Shape;502;p28"/>
            <p:cNvSpPr txBox="1"/>
            <p:nvPr/>
          </p:nvSpPr>
          <p:spPr>
            <a:xfrm>
              <a:off x="2521" y="3029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503" name="Google Shape;503;p28"/>
            <p:cNvSpPr txBox="1"/>
            <p:nvPr/>
          </p:nvSpPr>
          <p:spPr>
            <a:xfrm>
              <a:off x="1993" y="2021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  <p:sp>
          <p:nvSpPr>
            <p:cNvPr id="504" name="Google Shape;504;p28"/>
            <p:cNvSpPr txBox="1"/>
            <p:nvPr/>
          </p:nvSpPr>
          <p:spPr>
            <a:xfrm>
              <a:off x="2953" y="1973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505" name="Google Shape;505;p28"/>
            <p:cNvSpPr txBox="1"/>
            <p:nvPr/>
          </p:nvSpPr>
          <p:spPr>
            <a:xfrm>
              <a:off x="3577" y="1877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506" name="Google Shape;506;p28"/>
            <p:cNvSpPr txBox="1"/>
            <p:nvPr/>
          </p:nvSpPr>
          <p:spPr>
            <a:xfrm>
              <a:off x="2425" y="1253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507" name="Google Shape;507;p28"/>
            <p:cNvSpPr txBox="1"/>
            <p:nvPr/>
          </p:nvSpPr>
          <p:spPr>
            <a:xfrm>
              <a:off x="1321" y="1733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508" name="Google Shape;508;p28"/>
            <p:cNvSpPr txBox="1"/>
            <p:nvPr/>
          </p:nvSpPr>
          <p:spPr>
            <a:xfrm>
              <a:off x="3049" y="2357"/>
              <a:ext cx="288" cy="37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</p:grp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9"/>
          <p:cNvGrpSpPr/>
          <p:nvPr/>
        </p:nvGrpSpPr>
        <p:grpSpPr>
          <a:xfrm>
            <a:off x="456565" y="557530"/>
            <a:ext cx="5486400" cy="3981922"/>
            <a:chOff x="864" y="576"/>
            <a:chExt cx="3456" cy="2985"/>
          </a:xfrm>
        </p:grpSpPr>
        <p:cxnSp>
          <p:nvCxnSpPr>
            <p:cNvPr id="514" name="Google Shape;514;p29"/>
            <p:cNvCxnSpPr/>
            <p:nvPr/>
          </p:nvCxnSpPr>
          <p:spPr>
            <a:xfrm flipH="1" rot="10800000">
              <a:off x="1152" y="864"/>
              <a:ext cx="816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5" name="Google Shape;515;p29"/>
            <p:cNvCxnSpPr/>
            <p:nvPr/>
          </p:nvCxnSpPr>
          <p:spPr>
            <a:xfrm>
              <a:off x="1968" y="864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29"/>
            <p:cNvCxnSpPr/>
            <p:nvPr/>
          </p:nvCxnSpPr>
          <p:spPr>
            <a:xfrm>
              <a:off x="3312" y="864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29"/>
            <p:cNvCxnSpPr/>
            <p:nvPr/>
          </p:nvCxnSpPr>
          <p:spPr>
            <a:xfrm>
              <a:off x="1152" y="1968"/>
              <a:ext cx="1536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29"/>
            <p:cNvCxnSpPr/>
            <p:nvPr/>
          </p:nvCxnSpPr>
          <p:spPr>
            <a:xfrm>
              <a:off x="2688" y="1968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29"/>
            <p:cNvCxnSpPr/>
            <p:nvPr/>
          </p:nvCxnSpPr>
          <p:spPr>
            <a:xfrm>
              <a:off x="1968" y="864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29"/>
            <p:cNvCxnSpPr/>
            <p:nvPr/>
          </p:nvCxnSpPr>
          <p:spPr>
            <a:xfrm flipH="1" rot="10800000">
              <a:off x="2688" y="864"/>
              <a:ext cx="624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29"/>
            <p:cNvCxnSpPr/>
            <p:nvPr/>
          </p:nvCxnSpPr>
          <p:spPr>
            <a:xfrm>
              <a:off x="1152" y="1968"/>
              <a:ext cx="1344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29"/>
            <p:cNvCxnSpPr/>
            <p:nvPr/>
          </p:nvCxnSpPr>
          <p:spPr>
            <a:xfrm flipH="1" rot="10800000">
              <a:off x="2496" y="1968"/>
              <a:ext cx="192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29"/>
            <p:cNvCxnSpPr/>
            <p:nvPr/>
          </p:nvCxnSpPr>
          <p:spPr>
            <a:xfrm flipH="1" rot="10800000">
              <a:off x="2496" y="1968"/>
              <a:ext cx="1536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4" name="Google Shape;524;p29"/>
            <p:cNvSpPr txBox="1"/>
            <p:nvPr/>
          </p:nvSpPr>
          <p:spPr>
            <a:xfrm>
              <a:off x="864" y="1872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525" name="Google Shape;525;p29"/>
            <p:cNvSpPr txBox="1"/>
            <p:nvPr/>
          </p:nvSpPr>
          <p:spPr>
            <a:xfrm>
              <a:off x="2688" y="1968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/>
            </a:p>
          </p:txBody>
        </p:sp>
        <p:sp>
          <p:nvSpPr>
            <p:cNvPr id="526" name="Google Shape;526;p29"/>
            <p:cNvSpPr txBox="1"/>
            <p:nvPr/>
          </p:nvSpPr>
          <p:spPr>
            <a:xfrm>
              <a:off x="1728" y="576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/>
            </a:p>
          </p:txBody>
        </p:sp>
        <p:sp>
          <p:nvSpPr>
            <p:cNvPr id="527" name="Google Shape;527;p29"/>
            <p:cNvSpPr txBox="1"/>
            <p:nvPr/>
          </p:nvSpPr>
          <p:spPr>
            <a:xfrm>
              <a:off x="3312" y="672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528" name="Google Shape;528;p29"/>
            <p:cNvSpPr txBox="1"/>
            <p:nvPr/>
          </p:nvSpPr>
          <p:spPr>
            <a:xfrm>
              <a:off x="4032" y="1920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/>
            </a:p>
          </p:txBody>
        </p:sp>
        <p:sp>
          <p:nvSpPr>
            <p:cNvPr id="529" name="Google Shape;529;p29"/>
            <p:cNvSpPr txBox="1"/>
            <p:nvPr/>
          </p:nvSpPr>
          <p:spPr>
            <a:xfrm>
              <a:off x="2352" y="3216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/>
            </a:p>
          </p:txBody>
        </p:sp>
        <p:sp>
          <p:nvSpPr>
            <p:cNvPr id="530" name="Google Shape;530;p29"/>
            <p:cNvSpPr txBox="1"/>
            <p:nvPr/>
          </p:nvSpPr>
          <p:spPr>
            <a:xfrm>
              <a:off x="3168" y="2640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531" name="Google Shape;531;p29"/>
            <p:cNvSpPr txBox="1"/>
            <p:nvPr/>
          </p:nvSpPr>
          <p:spPr>
            <a:xfrm>
              <a:off x="1776" y="2016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sp>
          <p:nvSpPr>
            <p:cNvPr id="532" name="Google Shape;532;p29"/>
            <p:cNvSpPr txBox="1"/>
            <p:nvPr/>
          </p:nvSpPr>
          <p:spPr>
            <a:xfrm>
              <a:off x="1536" y="2544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533" name="Google Shape;533;p29"/>
            <p:cNvSpPr txBox="1"/>
            <p:nvPr/>
          </p:nvSpPr>
          <p:spPr>
            <a:xfrm>
              <a:off x="2592" y="2352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534" name="Google Shape;534;p29"/>
            <p:cNvSpPr txBox="1"/>
            <p:nvPr/>
          </p:nvSpPr>
          <p:spPr>
            <a:xfrm>
              <a:off x="2064" y="1344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  <p:sp>
          <p:nvSpPr>
            <p:cNvPr id="535" name="Google Shape;535;p29"/>
            <p:cNvSpPr txBox="1"/>
            <p:nvPr/>
          </p:nvSpPr>
          <p:spPr>
            <a:xfrm>
              <a:off x="3024" y="1296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536" name="Google Shape;536;p29"/>
            <p:cNvSpPr txBox="1"/>
            <p:nvPr/>
          </p:nvSpPr>
          <p:spPr>
            <a:xfrm>
              <a:off x="3648" y="1200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537" name="Google Shape;537;p29"/>
            <p:cNvSpPr txBox="1"/>
            <p:nvPr/>
          </p:nvSpPr>
          <p:spPr>
            <a:xfrm>
              <a:off x="2496" y="576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538" name="Google Shape;538;p29"/>
            <p:cNvSpPr txBox="1"/>
            <p:nvPr/>
          </p:nvSpPr>
          <p:spPr>
            <a:xfrm>
              <a:off x="1392" y="1056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539" name="Google Shape;539;p29"/>
            <p:cNvSpPr txBox="1"/>
            <p:nvPr/>
          </p:nvSpPr>
          <p:spPr>
            <a:xfrm>
              <a:off x="3120" y="1680"/>
              <a:ext cx="288" cy="34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</p:grpSp>
      <p:sp>
        <p:nvSpPr>
          <p:cNvPr id="540" name="Google Shape;540;p29"/>
          <p:cNvSpPr txBox="1"/>
          <p:nvPr/>
        </p:nvSpPr>
        <p:spPr>
          <a:xfrm>
            <a:off x="6588125" y="444500"/>
            <a:ext cx="2206625" cy="439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 the edges in order of size: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 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AE  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CD  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BC  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  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  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  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BF  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  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"/>
          <p:cNvSpPr txBox="1"/>
          <p:nvPr>
            <p:ph type="title"/>
          </p:nvPr>
        </p:nvSpPr>
        <p:spPr>
          <a:xfrm>
            <a:off x="1622298" y="930275"/>
            <a:ext cx="4238244" cy="905632"/>
          </a:xfrm>
          <a:prstGeom prst="rect">
            <a:avLst/>
          </a:prstGeom>
          <a:noFill/>
          <a:ln>
            <a:noFill/>
          </a:ln>
        </p:spPr>
        <p:txBody>
          <a:bodyPr anchorCtr="0" anchor="b" bIns="91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HELLO </a:t>
            </a:r>
            <a:endParaRPr/>
          </a:p>
        </p:txBody>
      </p:sp>
      <p:sp>
        <p:nvSpPr>
          <p:cNvPr id="249" name="Google Shape;249;p3"/>
          <p:cNvSpPr txBox="1"/>
          <p:nvPr>
            <p:ph idx="1" type="body"/>
          </p:nvPr>
        </p:nvSpPr>
        <p:spPr>
          <a:xfrm>
            <a:off x="3839210" y="3703224"/>
            <a:ext cx="4882896" cy="10690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I AM 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FOXIE</a:t>
            </a:r>
            <a:endParaRPr/>
          </a:p>
        </p:txBody>
      </p:sp>
      <p:pic>
        <p:nvPicPr>
          <p:cNvPr id="250" name="Google Shape;2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760" y="788670"/>
            <a:ext cx="3686175" cy="254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0"/>
          <p:cNvGrpSpPr/>
          <p:nvPr/>
        </p:nvGrpSpPr>
        <p:grpSpPr>
          <a:xfrm>
            <a:off x="310515" y="283210"/>
            <a:ext cx="4260215" cy="3542419"/>
            <a:chOff x="864" y="576"/>
            <a:chExt cx="3456" cy="3034"/>
          </a:xfrm>
        </p:grpSpPr>
        <p:cxnSp>
          <p:nvCxnSpPr>
            <p:cNvPr id="546" name="Google Shape;546;p30"/>
            <p:cNvCxnSpPr/>
            <p:nvPr/>
          </p:nvCxnSpPr>
          <p:spPr>
            <a:xfrm flipH="1" rot="10800000">
              <a:off x="1152" y="864"/>
              <a:ext cx="816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30"/>
            <p:cNvCxnSpPr/>
            <p:nvPr/>
          </p:nvCxnSpPr>
          <p:spPr>
            <a:xfrm>
              <a:off x="1968" y="864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8" name="Google Shape;548;p30"/>
            <p:cNvCxnSpPr/>
            <p:nvPr/>
          </p:nvCxnSpPr>
          <p:spPr>
            <a:xfrm>
              <a:off x="3312" y="864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p30"/>
            <p:cNvCxnSpPr/>
            <p:nvPr/>
          </p:nvCxnSpPr>
          <p:spPr>
            <a:xfrm>
              <a:off x="1152" y="1968"/>
              <a:ext cx="1536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p30"/>
            <p:cNvCxnSpPr/>
            <p:nvPr/>
          </p:nvCxnSpPr>
          <p:spPr>
            <a:xfrm>
              <a:off x="2688" y="1968"/>
              <a:ext cx="1344" cy="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p30"/>
            <p:cNvCxnSpPr/>
            <p:nvPr/>
          </p:nvCxnSpPr>
          <p:spPr>
            <a:xfrm>
              <a:off x="1968" y="864"/>
              <a:ext cx="720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p30"/>
            <p:cNvCxnSpPr/>
            <p:nvPr/>
          </p:nvCxnSpPr>
          <p:spPr>
            <a:xfrm flipH="1" rot="10800000">
              <a:off x="2688" y="864"/>
              <a:ext cx="624" cy="110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p30"/>
            <p:cNvCxnSpPr/>
            <p:nvPr/>
          </p:nvCxnSpPr>
          <p:spPr>
            <a:xfrm>
              <a:off x="1152" y="1968"/>
              <a:ext cx="1344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p30"/>
            <p:cNvCxnSpPr/>
            <p:nvPr/>
          </p:nvCxnSpPr>
          <p:spPr>
            <a:xfrm flipH="1" rot="10800000">
              <a:off x="2496" y="1968"/>
              <a:ext cx="192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30"/>
            <p:cNvCxnSpPr/>
            <p:nvPr/>
          </p:nvCxnSpPr>
          <p:spPr>
            <a:xfrm flipH="1" rot="10800000">
              <a:off x="2496" y="1968"/>
              <a:ext cx="1536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56" name="Google Shape;556;p30"/>
            <p:cNvSpPr txBox="1"/>
            <p:nvPr/>
          </p:nvSpPr>
          <p:spPr>
            <a:xfrm>
              <a:off x="864" y="1872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557" name="Google Shape;557;p30"/>
            <p:cNvSpPr txBox="1"/>
            <p:nvPr/>
          </p:nvSpPr>
          <p:spPr>
            <a:xfrm>
              <a:off x="2688" y="1968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/>
            </a:p>
          </p:txBody>
        </p:sp>
        <p:sp>
          <p:nvSpPr>
            <p:cNvPr id="558" name="Google Shape;558;p30"/>
            <p:cNvSpPr txBox="1"/>
            <p:nvPr/>
          </p:nvSpPr>
          <p:spPr>
            <a:xfrm>
              <a:off x="1728" y="576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/>
            </a:p>
          </p:txBody>
        </p:sp>
        <p:sp>
          <p:nvSpPr>
            <p:cNvPr id="559" name="Google Shape;559;p30"/>
            <p:cNvSpPr txBox="1"/>
            <p:nvPr/>
          </p:nvSpPr>
          <p:spPr>
            <a:xfrm>
              <a:off x="3312" y="672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560" name="Google Shape;560;p30"/>
            <p:cNvSpPr txBox="1"/>
            <p:nvPr/>
          </p:nvSpPr>
          <p:spPr>
            <a:xfrm>
              <a:off x="4032" y="1920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/>
            </a:p>
          </p:txBody>
        </p:sp>
        <p:sp>
          <p:nvSpPr>
            <p:cNvPr id="561" name="Google Shape;561;p30"/>
            <p:cNvSpPr txBox="1"/>
            <p:nvPr/>
          </p:nvSpPr>
          <p:spPr>
            <a:xfrm>
              <a:off x="2352" y="3216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/>
            </a:p>
          </p:txBody>
        </p:sp>
        <p:sp>
          <p:nvSpPr>
            <p:cNvPr id="562" name="Google Shape;562;p30"/>
            <p:cNvSpPr txBox="1"/>
            <p:nvPr/>
          </p:nvSpPr>
          <p:spPr>
            <a:xfrm>
              <a:off x="3168" y="2640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563" name="Google Shape;563;p30"/>
            <p:cNvSpPr txBox="1"/>
            <p:nvPr/>
          </p:nvSpPr>
          <p:spPr>
            <a:xfrm>
              <a:off x="1776" y="2016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sp>
          <p:nvSpPr>
            <p:cNvPr id="564" name="Google Shape;564;p30"/>
            <p:cNvSpPr txBox="1"/>
            <p:nvPr/>
          </p:nvSpPr>
          <p:spPr>
            <a:xfrm>
              <a:off x="1536" y="2544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565" name="Google Shape;565;p30"/>
            <p:cNvSpPr txBox="1"/>
            <p:nvPr/>
          </p:nvSpPr>
          <p:spPr>
            <a:xfrm>
              <a:off x="2592" y="2352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566" name="Google Shape;566;p30"/>
            <p:cNvSpPr txBox="1"/>
            <p:nvPr/>
          </p:nvSpPr>
          <p:spPr>
            <a:xfrm>
              <a:off x="2064" y="1344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  <p:sp>
          <p:nvSpPr>
            <p:cNvPr id="567" name="Google Shape;567;p30"/>
            <p:cNvSpPr txBox="1"/>
            <p:nvPr/>
          </p:nvSpPr>
          <p:spPr>
            <a:xfrm>
              <a:off x="3024" y="1296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/>
            </a:p>
          </p:txBody>
        </p:sp>
        <p:sp>
          <p:nvSpPr>
            <p:cNvPr id="568" name="Google Shape;568;p30"/>
            <p:cNvSpPr txBox="1"/>
            <p:nvPr/>
          </p:nvSpPr>
          <p:spPr>
            <a:xfrm>
              <a:off x="3648" y="1200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569" name="Google Shape;569;p30"/>
            <p:cNvSpPr txBox="1"/>
            <p:nvPr/>
          </p:nvSpPr>
          <p:spPr>
            <a:xfrm>
              <a:off x="2496" y="576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/>
            </a:p>
          </p:txBody>
        </p:sp>
        <p:sp>
          <p:nvSpPr>
            <p:cNvPr id="570" name="Google Shape;570;p30"/>
            <p:cNvSpPr txBox="1"/>
            <p:nvPr/>
          </p:nvSpPr>
          <p:spPr>
            <a:xfrm>
              <a:off x="1392" y="1056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571" name="Google Shape;571;p30"/>
            <p:cNvSpPr txBox="1"/>
            <p:nvPr/>
          </p:nvSpPr>
          <p:spPr>
            <a:xfrm>
              <a:off x="3120" y="1680"/>
              <a:ext cx="288" cy="39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/>
            </a:p>
          </p:txBody>
        </p:sp>
      </p:grpSp>
      <p:cxnSp>
        <p:nvCxnSpPr>
          <p:cNvPr id="572" name="Google Shape;572;p30"/>
          <p:cNvCxnSpPr/>
          <p:nvPr/>
        </p:nvCxnSpPr>
        <p:spPr>
          <a:xfrm flipH="1" rot="-10500000">
            <a:off x="2349500" y="1844675"/>
            <a:ext cx="1801495" cy="156146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3" name="Google Shape;573;p30"/>
          <p:cNvSpPr txBox="1"/>
          <p:nvPr/>
        </p:nvSpPr>
        <p:spPr>
          <a:xfrm>
            <a:off x="4215765" y="283210"/>
            <a:ext cx="4507230" cy="1260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the shortest edge in the network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 b="1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30"/>
          <p:cNvGrpSpPr/>
          <p:nvPr/>
        </p:nvGrpSpPr>
        <p:grpSpPr>
          <a:xfrm>
            <a:off x="4480560" y="1123950"/>
            <a:ext cx="4579620" cy="3740965"/>
            <a:chOff x="295" y="1071"/>
            <a:chExt cx="3456" cy="3010"/>
          </a:xfrm>
        </p:grpSpPr>
        <p:grpSp>
          <p:nvGrpSpPr>
            <p:cNvPr id="575" name="Google Shape;575;p30"/>
            <p:cNvGrpSpPr/>
            <p:nvPr/>
          </p:nvGrpSpPr>
          <p:grpSpPr>
            <a:xfrm>
              <a:off x="295" y="1071"/>
              <a:ext cx="3456" cy="3010"/>
              <a:chOff x="295" y="1071"/>
              <a:chExt cx="3456" cy="3010"/>
            </a:xfrm>
          </p:grpSpPr>
          <p:cxnSp>
            <p:nvCxnSpPr>
              <p:cNvPr id="576" name="Google Shape;576;p30"/>
              <p:cNvCxnSpPr/>
              <p:nvPr/>
            </p:nvCxnSpPr>
            <p:spPr>
              <a:xfrm flipH="1" rot="10800000">
                <a:off x="583" y="1359"/>
                <a:ext cx="816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30"/>
              <p:cNvCxnSpPr/>
              <p:nvPr/>
            </p:nvCxnSpPr>
            <p:spPr>
              <a:xfrm>
                <a:off x="1399" y="1359"/>
                <a:ext cx="1344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30"/>
              <p:cNvCxnSpPr/>
              <p:nvPr/>
            </p:nvCxnSpPr>
            <p:spPr>
              <a:xfrm>
                <a:off x="2743" y="1359"/>
                <a:ext cx="720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30"/>
              <p:cNvCxnSpPr/>
              <p:nvPr/>
            </p:nvCxnSpPr>
            <p:spPr>
              <a:xfrm>
                <a:off x="583" y="2463"/>
                <a:ext cx="1536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30"/>
              <p:cNvCxnSpPr/>
              <p:nvPr/>
            </p:nvCxnSpPr>
            <p:spPr>
              <a:xfrm>
                <a:off x="2119" y="2463"/>
                <a:ext cx="1344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30"/>
              <p:cNvCxnSpPr/>
              <p:nvPr/>
            </p:nvCxnSpPr>
            <p:spPr>
              <a:xfrm>
                <a:off x="1399" y="1359"/>
                <a:ext cx="720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30"/>
              <p:cNvCxnSpPr/>
              <p:nvPr/>
            </p:nvCxnSpPr>
            <p:spPr>
              <a:xfrm flipH="1" rot="10800000">
                <a:off x="2119" y="1359"/>
                <a:ext cx="624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30"/>
              <p:cNvCxnSpPr/>
              <p:nvPr/>
            </p:nvCxnSpPr>
            <p:spPr>
              <a:xfrm>
                <a:off x="583" y="2463"/>
                <a:ext cx="1344" cy="12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30"/>
              <p:cNvCxnSpPr/>
              <p:nvPr/>
            </p:nvCxnSpPr>
            <p:spPr>
              <a:xfrm flipH="1" rot="10800000">
                <a:off x="1927" y="2463"/>
                <a:ext cx="192" cy="12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30"/>
              <p:cNvCxnSpPr/>
              <p:nvPr/>
            </p:nvCxnSpPr>
            <p:spPr>
              <a:xfrm flipH="1" rot="10800000">
                <a:off x="1927" y="2463"/>
                <a:ext cx="1536" cy="12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86" name="Google Shape;586;p30"/>
              <p:cNvSpPr txBox="1"/>
              <p:nvPr/>
            </p:nvSpPr>
            <p:spPr>
              <a:xfrm>
                <a:off x="295" y="2367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endParaRPr/>
              </a:p>
            </p:txBody>
          </p:sp>
          <p:sp>
            <p:nvSpPr>
              <p:cNvPr id="587" name="Google Shape;587;p30"/>
              <p:cNvSpPr txBox="1"/>
              <p:nvPr/>
            </p:nvSpPr>
            <p:spPr>
              <a:xfrm>
                <a:off x="2119" y="2463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</a:t>
                </a:r>
                <a:endParaRPr/>
              </a:p>
            </p:txBody>
          </p:sp>
          <p:sp>
            <p:nvSpPr>
              <p:cNvPr id="588" name="Google Shape;588;p30"/>
              <p:cNvSpPr txBox="1"/>
              <p:nvPr/>
            </p:nvSpPr>
            <p:spPr>
              <a:xfrm>
                <a:off x="1049" y="1071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</a:t>
                </a:r>
                <a:endParaRPr/>
              </a:p>
            </p:txBody>
          </p:sp>
          <p:sp>
            <p:nvSpPr>
              <p:cNvPr id="589" name="Google Shape;589;p30"/>
              <p:cNvSpPr txBox="1"/>
              <p:nvPr/>
            </p:nvSpPr>
            <p:spPr>
              <a:xfrm>
                <a:off x="2743" y="1167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</a:t>
                </a:r>
                <a:endParaRPr/>
              </a:p>
            </p:txBody>
          </p:sp>
          <p:sp>
            <p:nvSpPr>
              <p:cNvPr id="590" name="Google Shape;590;p30"/>
              <p:cNvSpPr txBox="1"/>
              <p:nvPr/>
            </p:nvSpPr>
            <p:spPr>
              <a:xfrm>
                <a:off x="3463" y="2415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</a:t>
                </a:r>
                <a:endParaRPr/>
              </a:p>
            </p:txBody>
          </p:sp>
          <p:sp>
            <p:nvSpPr>
              <p:cNvPr id="591" name="Google Shape;591;p30"/>
              <p:cNvSpPr txBox="1"/>
              <p:nvPr/>
            </p:nvSpPr>
            <p:spPr>
              <a:xfrm>
                <a:off x="1783" y="3711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</a:t>
                </a:r>
                <a:endParaRPr/>
              </a:p>
            </p:txBody>
          </p:sp>
          <p:sp>
            <p:nvSpPr>
              <p:cNvPr id="592" name="Google Shape;592;p30"/>
              <p:cNvSpPr txBox="1"/>
              <p:nvPr/>
            </p:nvSpPr>
            <p:spPr>
              <a:xfrm>
                <a:off x="2599" y="3135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sp>
            <p:nvSpPr>
              <p:cNvPr id="593" name="Google Shape;593;p30"/>
              <p:cNvSpPr txBox="1"/>
              <p:nvPr/>
            </p:nvSpPr>
            <p:spPr>
              <a:xfrm>
                <a:off x="1207" y="2511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/>
              </a:p>
            </p:txBody>
          </p:sp>
          <p:sp>
            <p:nvSpPr>
              <p:cNvPr id="594" name="Google Shape;594;p30"/>
              <p:cNvSpPr txBox="1"/>
              <p:nvPr/>
            </p:nvSpPr>
            <p:spPr>
              <a:xfrm>
                <a:off x="967" y="3039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  <p:sp>
            <p:nvSpPr>
              <p:cNvPr id="595" name="Google Shape;595;p30"/>
              <p:cNvSpPr txBox="1"/>
              <p:nvPr/>
            </p:nvSpPr>
            <p:spPr>
              <a:xfrm>
                <a:off x="2023" y="2847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sp>
            <p:nvSpPr>
              <p:cNvPr id="596" name="Google Shape;596;p30"/>
              <p:cNvSpPr txBox="1"/>
              <p:nvPr/>
            </p:nvSpPr>
            <p:spPr>
              <a:xfrm>
                <a:off x="1495" y="1839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/>
              </a:p>
            </p:txBody>
          </p:sp>
          <p:sp>
            <p:nvSpPr>
              <p:cNvPr id="597" name="Google Shape;597;p30"/>
              <p:cNvSpPr txBox="1"/>
              <p:nvPr/>
            </p:nvSpPr>
            <p:spPr>
              <a:xfrm>
                <a:off x="2455" y="1791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/>
              </a:p>
            </p:txBody>
          </p:sp>
          <p:sp>
            <p:nvSpPr>
              <p:cNvPr id="598" name="Google Shape;598;p30"/>
              <p:cNvSpPr txBox="1"/>
              <p:nvPr/>
            </p:nvSpPr>
            <p:spPr>
              <a:xfrm>
                <a:off x="3079" y="1695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  <p:sp>
            <p:nvSpPr>
              <p:cNvPr id="599" name="Google Shape;599;p30"/>
              <p:cNvSpPr txBox="1"/>
              <p:nvPr/>
            </p:nvSpPr>
            <p:spPr>
              <a:xfrm>
                <a:off x="1927" y="1071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sp>
            <p:nvSpPr>
              <p:cNvPr id="600" name="Google Shape;600;p30"/>
              <p:cNvSpPr txBox="1"/>
              <p:nvPr/>
            </p:nvSpPr>
            <p:spPr>
              <a:xfrm>
                <a:off x="761" y="1506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</p:txBody>
          </p:sp>
          <p:sp>
            <p:nvSpPr>
              <p:cNvPr id="601" name="Google Shape;601;p30"/>
              <p:cNvSpPr txBox="1"/>
              <p:nvPr/>
            </p:nvSpPr>
            <p:spPr>
              <a:xfrm>
                <a:off x="2551" y="2175"/>
                <a:ext cx="288" cy="37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/>
              </a:p>
            </p:txBody>
          </p:sp>
        </p:grpSp>
        <p:cxnSp>
          <p:nvCxnSpPr>
            <p:cNvPr id="602" name="Google Shape;602;p30"/>
            <p:cNvCxnSpPr/>
            <p:nvPr/>
          </p:nvCxnSpPr>
          <p:spPr>
            <a:xfrm flipH="1" rot="10800000">
              <a:off x="1927" y="2478"/>
              <a:ext cx="1536" cy="1200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03" name="Google Shape;603;p30"/>
          <p:cNvCxnSpPr/>
          <p:nvPr/>
        </p:nvCxnSpPr>
        <p:spPr>
          <a:xfrm flipH="1" rot="10800000">
            <a:off x="6643370" y="2870835"/>
            <a:ext cx="2035175" cy="1493520"/>
          </a:xfrm>
          <a:prstGeom prst="straightConnector1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04" name="Google Shape;604;p30"/>
          <p:cNvCxnSpPr/>
          <p:nvPr/>
        </p:nvCxnSpPr>
        <p:spPr>
          <a:xfrm flipH="1" rot="-10500000">
            <a:off x="4943475" y="1495425"/>
            <a:ext cx="939800" cy="142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5" name="Google Shape;605;p30"/>
          <p:cNvSpPr txBox="1"/>
          <p:nvPr/>
        </p:nvSpPr>
        <p:spPr>
          <a:xfrm>
            <a:off x="240030" y="4029710"/>
            <a:ext cx="6057265" cy="175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Verdana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the next shortest edge which does not create a cycle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  3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31"/>
          <p:cNvGrpSpPr/>
          <p:nvPr/>
        </p:nvGrpSpPr>
        <p:grpSpPr>
          <a:xfrm>
            <a:off x="444818" y="247333"/>
            <a:ext cx="5486400" cy="4648200"/>
            <a:chOff x="295" y="1071"/>
            <a:chExt cx="3456" cy="2928"/>
          </a:xfrm>
        </p:grpSpPr>
        <p:cxnSp>
          <p:nvCxnSpPr>
            <p:cNvPr id="611" name="Google Shape;611;p31"/>
            <p:cNvCxnSpPr/>
            <p:nvPr/>
          </p:nvCxnSpPr>
          <p:spPr>
            <a:xfrm flipH="1" rot="10800000">
              <a:off x="567" y="1344"/>
              <a:ext cx="816" cy="1109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12" name="Google Shape;612;p31"/>
            <p:cNvGrpSpPr/>
            <p:nvPr/>
          </p:nvGrpSpPr>
          <p:grpSpPr>
            <a:xfrm>
              <a:off x="295" y="1071"/>
              <a:ext cx="3456" cy="2928"/>
              <a:chOff x="295" y="1071"/>
              <a:chExt cx="3456" cy="2928"/>
            </a:xfrm>
          </p:grpSpPr>
          <p:cxnSp>
            <p:nvCxnSpPr>
              <p:cNvPr id="613" name="Google Shape;613;p31"/>
              <p:cNvCxnSpPr/>
              <p:nvPr/>
            </p:nvCxnSpPr>
            <p:spPr>
              <a:xfrm>
                <a:off x="1399" y="1359"/>
                <a:ext cx="1344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4" name="Google Shape;614;p31"/>
              <p:cNvCxnSpPr/>
              <p:nvPr/>
            </p:nvCxnSpPr>
            <p:spPr>
              <a:xfrm>
                <a:off x="2743" y="1359"/>
                <a:ext cx="720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5" name="Google Shape;615;p31"/>
              <p:cNvCxnSpPr/>
              <p:nvPr/>
            </p:nvCxnSpPr>
            <p:spPr>
              <a:xfrm>
                <a:off x="583" y="2463"/>
                <a:ext cx="1536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6" name="Google Shape;616;p31"/>
              <p:cNvCxnSpPr/>
              <p:nvPr/>
            </p:nvCxnSpPr>
            <p:spPr>
              <a:xfrm>
                <a:off x="2119" y="2463"/>
                <a:ext cx="1344" cy="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7" name="Google Shape;617;p31"/>
              <p:cNvCxnSpPr/>
              <p:nvPr/>
            </p:nvCxnSpPr>
            <p:spPr>
              <a:xfrm>
                <a:off x="1399" y="1359"/>
                <a:ext cx="720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8" name="Google Shape;618;p31"/>
              <p:cNvCxnSpPr/>
              <p:nvPr/>
            </p:nvCxnSpPr>
            <p:spPr>
              <a:xfrm flipH="1" rot="10800000">
                <a:off x="2119" y="1359"/>
                <a:ext cx="624" cy="110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" name="Google Shape;619;p31"/>
              <p:cNvCxnSpPr/>
              <p:nvPr/>
            </p:nvCxnSpPr>
            <p:spPr>
              <a:xfrm>
                <a:off x="583" y="2463"/>
                <a:ext cx="1344" cy="12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" name="Google Shape;620;p31"/>
              <p:cNvCxnSpPr/>
              <p:nvPr/>
            </p:nvCxnSpPr>
            <p:spPr>
              <a:xfrm flipH="1" rot="10800000">
                <a:off x="1927" y="2463"/>
                <a:ext cx="192" cy="12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" name="Google Shape;621;p31"/>
              <p:cNvCxnSpPr/>
              <p:nvPr/>
            </p:nvCxnSpPr>
            <p:spPr>
              <a:xfrm flipH="1" rot="10800000">
                <a:off x="1927" y="2463"/>
                <a:ext cx="1536" cy="1200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22" name="Google Shape;622;p31"/>
              <p:cNvSpPr txBox="1"/>
              <p:nvPr/>
            </p:nvSpPr>
            <p:spPr>
              <a:xfrm>
                <a:off x="295" y="2367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</a:t>
                </a:r>
                <a:endParaRPr/>
              </a:p>
            </p:txBody>
          </p:sp>
          <p:sp>
            <p:nvSpPr>
              <p:cNvPr id="623" name="Google Shape;623;p31"/>
              <p:cNvSpPr txBox="1"/>
              <p:nvPr/>
            </p:nvSpPr>
            <p:spPr>
              <a:xfrm>
                <a:off x="2119" y="2463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</a:t>
                </a:r>
                <a:endParaRPr/>
              </a:p>
            </p:txBody>
          </p:sp>
          <p:sp>
            <p:nvSpPr>
              <p:cNvPr id="624" name="Google Shape;624;p31"/>
              <p:cNvSpPr txBox="1"/>
              <p:nvPr/>
            </p:nvSpPr>
            <p:spPr>
              <a:xfrm>
                <a:off x="1159" y="1071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</a:t>
                </a:r>
                <a:endParaRPr/>
              </a:p>
            </p:txBody>
          </p:sp>
          <p:sp>
            <p:nvSpPr>
              <p:cNvPr id="625" name="Google Shape;625;p31"/>
              <p:cNvSpPr txBox="1"/>
              <p:nvPr/>
            </p:nvSpPr>
            <p:spPr>
              <a:xfrm>
                <a:off x="2743" y="1167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</a:t>
                </a:r>
                <a:endParaRPr/>
              </a:p>
            </p:txBody>
          </p:sp>
          <p:sp>
            <p:nvSpPr>
              <p:cNvPr id="626" name="Google Shape;626;p31"/>
              <p:cNvSpPr txBox="1"/>
              <p:nvPr/>
            </p:nvSpPr>
            <p:spPr>
              <a:xfrm>
                <a:off x="3463" y="2415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</a:t>
                </a:r>
                <a:endParaRPr/>
              </a:p>
            </p:txBody>
          </p:sp>
          <p:sp>
            <p:nvSpPr>
              <p:cNvPr id="627" name="Google Shape;627;p31"/>
              <p:cNvSpPr txBox="1"/>
              <p:nvPr/>
            </p:nvSpPr>
            <p:spPr>
              <a:xfrm>
                <a:off x="1783" y="3711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</a:t>
                </a:r>
                <a:endParaRPr/>
              </a:p>
            </p:txBody>
          </p:sp>
          <p:sp>
            <p:nvSpPr>
              <p:cNvPr id="628" name="Google Shape;628;p31"/>
              <p:cNvSpPr txBox="1"/>
              <p:nvPr/>
            </p:nvSpPr>
            <p:spPr>
              <a:xfrm>
                <a:off x="2599" y="3135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sp>
            <p:nvSpPr>
              <p:cNvPr id="629" name="Google Shape;629;p31"/>
              <p:cNvSpPr txBox="1"/>
              <p:nvPr/>
            </p:nvSpPr>
            <p:spPr>
              <a:xfrm>
                <a:off x="1207" y="2511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/>
              </a:p>
            </p:txBody>
          </p:sp>
          <p:sp>
            <p:nvSpPr>
              <p:cNvPr id="630" name="Google Shape;630;p31"/>
              <p:cNvSpPr txBox="1"/>
              <p:nvPr/>
            </p:nvSpPr>
            <p:spPr>
              <a:xfrm>
                <a:off x="967" y="3039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  <p:sp>
            <p:nvSpPr>
              <p:cNvPr id="631" name="Google Shape;631;p31"/>
              <p:cNvSpPr txBox="1"/>
              <p:nvPr/>
            </p:nvSpPr>
            <p:spPr>
              <a:xfrm>
                <a:off x="2023" y="2847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sp>
            <p:nvSpPr>
              <p:cNvPr id="632" name="Google Shape;632;p31"/>
              <p:cNvSpPr txBox="1"/>
              <p:nvPr/>
            </p:nvSpPr>
            <p:spPr>
              <a:xfrm>
                <a:off x="1495" y="1839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/>
              </a:p>
            </p:txBody>
          </p:sp>
          <p:sp>
            <p:nvSpPr>
              <p:cNvPr id="633" name="Google Shape;633;p31"/>
              <p:cNvSpPr txBox="1"/>
              <p:nvPr/>
            </p:nvSpPr>
            <p:spPr>
              <a:xfrm>
                <a:off x="2455" y="1791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/>
              </a:p>
            </p:txBody>
          </p:sp>
          <p:sp>
            <p:nvSpPr>
              <p:cNvPr id="634" name="Google Shape;634;p31"/>
              <p:cNvSpPr txBox="1"/>
              <p:nvPr/>
            </p:nvSpPr>
            <p:spPr>
              <a:xfrm>
                <a:off x="3079" y="1695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  <p:sp>
            <p:nvSpPr>
              <p:cNvPr id="635" name="Google Shape;635;p31"/>
              <p:cNvSpPr txBox="1"/>
              <p:nvPr/>
            </p:nvSpPr>
            <p:spPr>
              <a:xfrm>
                <a:off x="1927" y="1071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sp>
            <p:nvSpPr>
              <p:cNvPr id="636" name="Google Shape;636;p31"/>
              <p:cNvSpPr txBox="1"/>
              <p:nvPr/>
            </p:nvSpPr>
            <p:spPr>
              <a:xfrm>
                <a:off x="839" y="1570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</p:txBody>
          </p:sp>
          <p:sp>
            <p:nvSpPr>
              <p:cNvPr id="637" name="Google Shape;637;p31"/>
              <p:cNvSpPr txBox="1"/>
              <p:nvPr/>
            </p:nvSpPr>
            <p:spPr>
              <a:xfrm>
                <a:off x="2551" y="2175"/>
                <a:ext cx="288" cy="288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/>
              </a:p>
            </p:txBody>
          </p:sp>
        </p:grpSp>
        <p:cxnSp>
          <p:nvCxnSpPr>
            <p:cNvPr id="638" name="Google Shape;638;p31"/>
            <p:cNvCxnSpPr/>
            <p:nvPr/>
          </p:nvCxnSpPr>
          <p:spPr>
            <a:xfrm flipH="1" rot="10800000">
              <a:off x="1927" y="2463"/>
              <a:ext cx="1536" cy="1207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39" name="Google Shape;639;p31"/>
          <p:cNvCxnSpPr/>
          <p:nvPr/>
        </p:nvCxnSpPr>
        <p:spPr>
          <a:xfrm>
            <a:off x="4332605" y="680720"/>
            <a:ext cx="1152525" cy="1800225"/>
          </a:xfrm>
          <a:prstGeom prst="straightConnector1">
            <a:avLst/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31"/>
          <p:cNvSpPr txBox="1"/>
          <p:nvPr/>
        </p:nvSpPr>
        <p:spPr>
          <a:xfrm>
            <a:off x="6213475" y="1125855"/>
            <a:ext cx="2679700" cy="307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the next shortest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edge which does not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cycle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 3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CD  4 (or AE  4)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2"/>
          <p:cNvGrpSpPr/>
          <p:nvPr/>
        </p:nvGrpSpPr>
        <p:grpSpPr>
          <a:xfrm>
            <a:off x="550863" y="247333"/>
            <a:ext cx="5486400" cy="4648200"/>
            <a:chOff x="295" y="1071"/>
            <a:chExt cx="3456" cy="2928"/>
          </a:xfrm>
        </p:grpSpPr>
        <p:grpSp>
          <p:nvGrpSpPr>
            <p:cNvPr id="646" name="Google Shape;646;p32"/>
            <p:cNvGrpSpPr/>
            <p:nvPr/>
          </p:nvGrpSpPr>
          <p:grpSpPr>
            <a:xfrm>
              <a:off x="295" y="1071"/>
              <a:ext cx="3456" cy="2928"/>
              <a:chOff x="295" y="1071"/>
              <a:chExt cx="3456" cy="2928"/>
            </a:xfrm>
          </p:grpSpPr>
          <p:cxnSp>
            <p:nvCxnSpPr>
              <p:cNvPr id="647" name="Google Shape;647;p32"/>
              <p:cNvCxnSpPr/>
              <p:nvPr/>
            </p:nvCxnSpPr>
            <p:spPr>
              <a:xfrm flipH="1" rot="10800000">
                <a:off x="567" y="1344"/>
                <a:ext cx="816" cy="1109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rgbClr val="00B0F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48" name="Google Shape;648;p32"/>
              <p:cNvGrpSpPr/>
              <p:nvPr/>
            </p:nvGrpSpPr>
            <p:grpSpPr>
              <a:xfrm>
                <a:off x="295" y="1071"/>
                <a:ext cx="3456" cy="2928"/>
                <a:chOff x="295" y="1071"/>
                <a:chExt cx="3456" cy="2928"/>
              </a:xfrm>
            </p:grpSpPr>
            <p:cxnSp>
              <p:nvCxnSpPr>
                <p:cNvPr id="649" name="Google Shape;649;p32"/>
                <p:cNvCxnSpPr/>
                <p:nvPr/>
              </p:nvCxnSpPr>
              <p:spPr>
                <a:xfrm>
                  <a:off x="1399" y="1359"/>
                  <a:ext cx="1344" cy="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0" name="Google Shape;650;p32"/>
                <p:cNvCxnSpPr/>
                <p:nvPr/>
              </p:nvCxnSpPr>
              <p:spPr>
                <a:xfrm>
                  <a:off x="2743" y="1359"/>
                  <a:ext cx="720" cy="1104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1" name="Google Shape;651;p32"/>
                <p:cNvCxnSpPr/>
                <p:nvPr/>
              </p:nvCxnSpPr>
              <p:spPr>
                <a:xfrm>
                  <a:off x="583" y="2463"/>
                  <a:ext cx="1536" cy="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2" name="Google Shape;652;p32"/>
                <p:cNvCxnSpPr/>
                <p:nvPr/>
              </p:nvCxnSpPr>
              <p:spPr>
                <a:xfrm>
                  <a:off x="2119" y="2463"/>
                  <a:ext cx="1344" cy="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3" name="Google Shape;653;p32"/>
                <p:cNvCxnSpPr/>
                <p:nvPr/>
              </p:nvCxnSpPr>
              <p:spPr>
                <a:xfrm>
                  <a:off x="1399" y="1359"/>
                  <a:ext cx="720" cy="1104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4" name="Google Shape;654;p32"/>
                <p:cNvCxnSpPr/>
                <p:nvPr/>
              </p:nvCxnSpPr>
              <p:spPr>
                <a:xfrm flipH="1" rot="10800000">
                  <a:off x="2119" y="1359"/>
                  <a:ext cx="624" cy="1104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5" name="Google Shape;655;p32"/>
                <p:cNvCxnSpPr/>
                <p:nvPr/>
              </p:nvCxnSpPr>
              <p:spPr>
                <a:xfrm>
                  <a:off x="583" y="2463"/>
                  <a:ext cx="1344" cy="120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6" name="Google Shape;656;p32"/>
                <p:cNvCxnSpPr/>
                <p:nvPr/>
              </p:nvCxnSpPr>
              <p:spPr>
                <a:xfrm flipH="1" rot="10800000">
                  <a:off x="1927" y="2463"/>
                  <a:ext cx="192" cy="120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7" name="Google Shape;657;p32"/>
                <p:cNvCxnSpPr/>
                <p:nvPr/>
              </p:nvCxnSpPr>
              <p:spPr>
                <a:xfrm flipH="1" rot="10800000">
                  <a:off x="1927" y="2463"/>
                  <a:ext cx="1536" cy="120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58" name="Google Shape;658;p32"/>
                <p:cNvSpPr txBox="1"/>
                <p:nvPr/>
              </p:nvSpPr>
              <p:spPr>
                <a:xfrm>
                  <a:off x="295" y="2367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A</a:t>
                  </a:r>
                  <a:endParaRPr/>
                </a:p>
              </p:txBody>
            </p:sp>
            <p:sp>
              <p:nvSpPr>
                <p:cNvPr id="659" name="Google Shape;659;p32"/>
                <p:cNvSpPr txBox="1"/>
                <p:nvPr/>
              </p:nvSpPr>
              <p:spPr>
                <a:xfrm>
                  <a:off x="2119" y="2463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</a:t>
                  </a:r>
                  <a:endParaRPr/>
                </a:p>
              </p:txBody>
            </p:sp>
            <p:sp>
              <p:nvSpPr>
                <p:cNvPr id="660" name="Google Shape;660;p32"/>
                <p:cNvSpPr txBox="1"/>
                <p:nvPr/>
              </p:nvSpPr>
              <p:spPr>
                <a:xfrm>
                  <a:off x="1159" y="1071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B</a:t>
                  </a:r>
                  <a:endParaRPr/>
                </a:p>
              </p:txBody>
            </p:sp>
            <p:sp>
              <p:nvSpPr>
                <p:cNvPr id="661" name="Google Shape;661;p32"/>
                <p:cNvSpPr txBox="1"/>
                <p:nvPr/>
              </p:nvSpPr>
              <p:spPr>
                <a:xfrm>
                  <a:off x="2743" y="1167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C</a:t>
                  </a:r>
                  <a:endParaRPr/>
                </a:p>
              </p:txBody>
            </p:sp>
            <p:sp>
              <p:nvSpPr>
                <p:cNvPr id="662" name="Google Shape;662;p32"/>
                <p:cNvSpPr txBox="1"/>
                <p:nvPr/>
              </p:nvSpPr>
              <p:spPr>
                <a:xfrm>
                  <a:off x="3463" y="2415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D</a:t>
                  </a:r>
                  <a:endParaRPr/>
                </a:p>
              </p:txBody>
            </p:sp>
            <p:sp>
              <p:nvSpPr>
                <p:cNvPr id="663" name="Google Shape;663;p32"/>
                <p:cNvSpPr txBox="1"/>
                <p:nvPr/>
              </p:nvSpPr>
              <p:spPr>
                <a:xfrm>
                  <a:off x="1783" y="3711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E</a:t>
                  </a:r>
                  <a:endParaRPr/>
                </a:p>
              </p:txBody>
            </p:sp>
            <p:sp>
              <p:nvSpPr>
                <p:cNvPr id="664" name="Google Shape;664;p32"/>
                <p:cNvSpPr txBox="1"/>
                <p:nvPr/>
              </p:nvSpPr>
              <p:spPr>
                <a:xfrm>
                  <a:off x="2599" y="3135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endParaRPr/>
                </a:p>
              </p:txBody>
            </p:sp>
            <p:sp>
              <p:nvSpPr>
                <p:cNvPr id="665" name="Google Shape;665;p32"/>
                <p:cNvSpPr txBox="1"/>
                <p:nvPr/>
              </p:nvSpPr>
              <p:spPr>
                <a:xfrm>
                  <a:off x="1207" y="2511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7</a:t>
                  </a:r>
                  <a:endParaRPr/>
                </a:p>
              </p:txBody>
            </p:sp>
            <p:sp>
              <p:nvSpPr>
                <p:cNvPr id="666" name="Google Shape;666;p32"/>
                <p:cNvSpPr txBox="1"/>
                <p:nvPr/>
              </p:nvSpPr>
              <p:spPr>
                <a:xfrm>
                  <a:off x="967" y="3039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  <a:endParaRPr/>
                </a:p>
              </p:txBody>
            </p:sp>
            <p:sp>
              <p:nvSpPr>
                <p:cNvPr id="667" name="Google Shape;667;p32"/>
                <p:cNvSpPr txBox="1"/>
                <p:nvPr/>
              </p:nvSpPr>
              <p:spPr>
                <a:xfrm>
                  <a:off x="2023" y="2847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endParaRPr/>
                </a:p>
              </p:txBody>
            </p:sp>
            <p:sp>
              <p:nvSpPr>
                <p:cNvPr id="668" name="Google Shape;668;p32"/>
                <p:cNvSpPr txBox="1"/>
                <p:nvPr/>
              </p:nvSpPr>
              <p:spPr>
                <a:xfrm>
                  <a:off x="1495" y="1839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endParaRPr/>
                </a:p>
              </p:txBody>
            </p:sp>
            <p:sp>
              <p:nvSpPr>
                <p:cNvPr id="669" name="Google Shape;669;p32"/>
                <p:cNvSpPr txBox="1"/>
                <p:nvPr/>
              </p:nvSpPr>
              <p:spPr>
                <a:xfrm>
                  <a:off x="2455" y="1791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6</a:t>
                  </a:r>
                  <a:endParaRPr/>
                </a:p>
              </p:txBody>
            </p:sp>
            <p:sp>
              <p:nvSpPr>
                <p:cNvPr id="670" name="Google Shape;670;p32"/>
                <p:cNvSpPr txBox="1"/>
                <p:nvPr/>
              </p:nvSpPr>
              <p:spPr>
                <a:xfrm>
                  <a:off x="3079" y="1695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4</a:t>
                  </a:r>
                  <a:endParaRPr/>
                </a:p>
              </p:txBody>
            </p:sp>
            <p:sp>
              <p:nvSpPr>
                <p:cNvPr id="671" name="Google Shape;671;p32"/>
                <p:cNvSpPr txBox="1"/>
                <p:nvPr/>
              </p:nvSpPr>
              <p:spPr>
                <a:xfrm>
                  <a:off x="1927" y="1071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5</a:t>
                  </a:r>
                  <a:endParaRPr/>
                </a:p>
              </p:txBody>
            </p:sp>
            <p:sp>
              <p:nvSpPr>
                <p:cNvPr id="672" name="Google Shape;672;p32"/>
                <p:cNvSpPr txBox="1"/>
                <p:nvPr/>
              </p:nvSpPr>
              <p:spPr>
                <a:xfrm>
                  <a:off x="839" y="1570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3</a:t>
                  </a:r>
                  <a:endParaRPr/>
                </a:p>
              </p:txBody>
            </p:sp>
            <p:sp>
              <p:nvSpPr>
                <p:cNvPr id="673" name="Google Shape;673;p32"/>
                <p:cNvSpPr txBox="1"/>
                <p:nvPr/>
              </p:nvSpPr>
              <p:spPr>
                <a:xfrm>
                  <a:off x="2551" y="2175"/>
                  <a:ext cx="288" cy="28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2400" u="none" cap="none" strike="noStrik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8</a:t>
                  </a:r>
                  <a:endParaRPr/>
                </a:p>
              </p:txBody>
            </p:sp>
          </p:grpSp>
          <p:cxnSp>
            <p:nvCxnSpPr>
              <p:cNvPr id="674" name="Google Shape;674;p32"/>
              <p:cNvCxnSpPr/>
              <p:nvPr/>
            </p:nvCxnSpPr>
            <p:spPr>
              <a:xfrm flipH="1" rot="10800000">
                <a:off x="1927" y="2501"/>
                <a:ext cx="1492" cy="115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rgbClr val="00B0F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675" name="Google Shape;675;p32"/>
            <p:cNvCxnSpPr/>
            <p:nvPr/>
          </p:nvCxnSpPr>
          <p:spPr>
            <a:xfrm>
              <a:off x="2743" y="1344"/>
              <a:ext cx="727" cy="1134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76" name="Google Shape;676;p32"/>
          <p:cNvCxnSpPr/>
          <p:nvPr/>
        </p:nvCxnSpPr>
        <p:spPr>
          <a:xfrm>
            <a:off x="1089025" y="2514600"/>
            <a:ext cx="2052955" cy="1836420"/>
          </a:xfrm>
          <a:prstGeom prst="straightConnector1">
            <a:avLst/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32"/>
          <p:cNvSpPr txBox="1"/>
          <p:nvPr/>
        </p:nvSpPr>
        <p:spPr>
          <a:xfrm>
            <a:off x="6318885" y="1121410"/>
            <a:ext cx="2668905" cy="323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the next shortest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edge which does not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cycle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 3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CD  4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AE  4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3"/>
          <p:cNvGrpSpPr/>
          <p:nvPr/>
        </p:nvGrpSpPr>
        <p:grpSpPr>
          <a:xfrm>
            <a:off x="598488" y="247333"/>
            <a:ext cx="5486400" cy="4648200"/>
            <a:chOff x="295" y="1071"/>
            <a:chExt cx="3456" cy="2928"/>
          </a:xfrm>
        </p:grpSpPr>
        <p:grpSp>
          <p:nvGrpSpPr>
            <p:cNvPr id="683" name="Google Shape;683;p33"/>
            <p:cNvGrpSpPr/>
            <p:nvPr/>
          </p:nvGrpSpPr>
          <p:grpSpPr>
            <a:xfrm>
              <a:off x="295" y="1071"/>
              <a:ext cx="3456" cy="2928"/>
              <a:chOff x="295" y="1071"/>
              <a:chExt cx="3456" cy="2928"/>
            </a:xfrm>
          </p:grpSpPr>
          <p:grpSp>
            <p:nvGrpSpPr>
              <p:cNvPr id="684" name="Google Shape;684;p33"/>
              <p:cNvGrpSpPr/>
              <p:nvPr/>
            </p:nvGrpSpPr>
            <p:grpSpPr>
              <a:xfrm>
                <a:off x="295" y="1071"/>
                <a:ext cx="3456" cy="2928"/>
                <a:chOff x="295" y="1071"/>
                <a:chExt cx="3456" cy="2928"/>
              </a:xfrm>
            </p:grpSpPr>
            <p:cxnSp>
              <p:nvCxnSpPr>
                <p:cNvPr id="685" name="Google Shape;685;p33"/>
                <p:cNvCxnSpPr/>
                <p:nvPr/>
              </p:nvCxnSpPr>
              <p:spPr>
                <a:xfrm flipH="1" rot="10800000">
                  <a:off x="567" y="1344"/>
                  <a:ext cx="816" cy="1109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686" name="Google Shape;686;p33"/>
                <p:cNvGrpSpPr/>
                <p:nvPr/>
              </p:nvGrpSpPr>
              <p:grpSpPr>
                <a:xfrm>
                  <a:off x="295" y="1071"/>
                  <a:ext cx="3456" cy="2928"/>
                  <a:chOff x="295" y="1071"/>
                  <a:chExt cx="3456" cy="2928"/>
                </a:xfrm>
              </p:grpSpPr>
              <p:cxnSp>
                <p:nvCxnSpPr>
                  <p:cNvPr id="687" name="Google Shape;687;p33"/>
                  <p:cNvCxnSpPr/>
                  <p:nvPr/>
                </p:nvCxnSpPr>
                <p:spPr>
                  <a:xfrm>
                    <a:off x="1399" y="1359"/>
                    <a:ext cx="1344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8" name="Google Shape;688;p33"/>
                  <p:cNvCxnSpPr/>
                  <p:nvPr/>
                </p:nvCxnSpPr>
                <p:spPr>
                  <a:xfrm>
                    <a:off x="2743" y="1359"/>
                    <a:ext cx="720" cy="1104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89" name="Google Shape;689;p33"/>
                  <p:cNvCxnSpPr/>
                  <p:nvPr/>
                </p:nvCxnSpPr>
                <p:spPr>
                  <a:xfrm>
                    <a:off x="583" y="2463"/>
                    <a:ext cx="1536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0" name="Google Shape;690;p33"/>
                  <p:cNvCxnSpPr/>
                  <p:nvPr/>
                </p:nvCxnSpPr>
                <p:spPr>
                  <a:xfrm>
                    <a:off x="2119" y="2463"/>
                    <a:ext cx="1344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1" name="Google Shape;691;p33"/>
                  <p:cNvCxnSpPr/>
                  <p:nvPr/>
                </p:nvCxnSpPr>
                <p:spPr>
                  <a:xfrm>
                    <a:off x="1399" y="1359"/>
                    <a:ext cx="720" cy="1104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2" name="Google Shape;692;p33"/>
                  <p:cNvCxnSpPr/>
                  <p:nvPr/>
                </p:nvCxnSpPr>
                <p:spPr>
                  <a:xfrm flipH="1" rot="10800000">
                    <a:off x="2119" y="1359"/>
                    <a:ext cx="624" cy="1104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3" name="Google Shape;693;p33"/>
                  <p:cNvCxnSpPr/>
                  <p:nvPr/>
                </p:nvCxnSpPr>
                <p:spPr>
                  <a:xfrm>
                    <a:off x="583" y="2463"/>
                    <a:ext cx="1344" cy="120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4" name="Google Shape;694;p33"/>
                  <p:cNvCxnSpPr/>
                  <p:nvPr/>
                </p:nvCxnSpPr>
                <p:spPr>
                  <a:xfrm flipH="1" rot="10800000">
                    <a:off x="1927" y="2463"/>
                    <a:ext cx="192" cy="120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695" name="Google Shape;695;p33"/>
                  <p:cNvCxnSpPr/>
                  <p:nvPr/>
                </p:nvCxnSpPr>
                <p:spPr>
                  <a:xfrm flipH="1" rot="10800000">
                    <a:off x="1927" y="2463"/>
                    <a:ext cx="1536" cy="120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696" name="Google Shape;696;p33"/>
                  <p:cNvSpPr txBox="1"/>
                  <p:nvPr/>
                </p:nvSpPr>
                <p:spPr>
                  <a:xfrm>
                    <a:off x="295" y="2367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A</a:t>
                    </a:r>
                    <a:endParaRPr/>
                  </a:p>
                </p:txBody>
              </p:sp>
              <p:sp>
                <p:nvSpPr>
                  <p:cNvPr id="697" name="Google Shape;697;p33"/>
                  <p:cNvSpPr txBox="1"/>
                  <p:nvPr/>
                </p:nvSpPr>
                <p:spPr>
                  <a:xfrm>
                    <a:off x="2119" y="2463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F</a:t>
                    </a:r>
                    <a:endParaRPr/>
                  </a:p>
                </p:txBody>
              </p:sp>
              <p:sp>
                <p:nvSpPr>
                  <p:cNvPr id="698" name="Google Shape;698;p33"/>
                  <p:cNvSpPr txBox="1"/>
                  <p:nvPr/>
                </p:nvSpPr>
                <p:spPr>
                  <a:xfrm>
                    <a:off x="1159" y="1071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B</a:t>
                    </a:r>
                    <a:endParaRPr/>
                  </a:p>
                </p:txBody>
              </p:sp>
              <p:sp>
                <p:nvSpPr>
                  <p:cNvPr id="699" name="Google Shape;699;p33"/>
                  <p:cNvSpPr txBox="1"/>
                  <p:nvPr/>
                </p:nvSpPr>
                <p:spPr>
                  <a:xfrm>
                    <a:off x="2743" y="1167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C</a:t>
                    </a:r>
                    <a:endParaRPr/>
                  </a:p>
                </p:txBody>
              </p:sp>
              <p:sp>
                <p:nvSpPr>
                  <p:cNvPr id="700" name="Google Shape;700;p33"/>
                  <p:cNvSpPr txBox="1"/>
                  <p:nvPr/>
                </p:nvSpPr>
                <p:spPr>
                  <a:xfrm>
                    <a:off x="3463" y="2415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D</a:t>
                    </a:r>
                    <a:endParaRPr/>
                  </a:p>
                </p:txBody>
              </p:sp>
              <p:sp>
                <p:nvSpPr>
                  <p:cNvPr id="701" name="Google Shape;701;p33"/>
                  <p:cNvSpPr txBox="1"/>
                  <p:nvPr/>
                </p:nvSpPr>
                <p:spPr>
                  <a:xfrm>
                    <a:off x="1783" y="3711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E</a:t>
                    </a:r>
                    <a:endParaRPr/>
                  </a:p>
                </p:txBody>
              </p:sp>
              <p:sp>
                <p:nvSpPr>
                  <p:cNvPr id="702" name="Google Shape;702;p33"/>
                  <p:cNvSpPr txBox="1"/>
                  <p:nvPr/>
                </p:nvSpPr>
                <p:spPr>
                  <a:xfrm>
                    <a:off x="2599" y="3135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2</a:t>
                    </a:r>
                    <a:endParaRPr/>
                  </a:p>
                </p:txBody>
              </p:sp>
              <p:sp>
                <p:nvSpPr>
                  <p:cNvPr id="703" name="Google Shape;703;p33"/>
                  <p:cNvSpPr txBox="1"/>
                  <p:nvPr/>
                </p:nvSpPr>
                <p:spPr>
                  <a:xfrm>
                    <a:off x="1207" y="2511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7</a:t>
                    </a:r>
                    <a:endParaRPr/>
                  </a:p>
                </p:txBody>
              </p:sp>
              <p:sp>
                <p:nvSpPr>
                  <p:cNvPr id="704" name="Google Shape;704;p33"/>
                  <p:cNvSpPr txBox="1"/>
                  <p:nvPr/>
                </p:nvSpPr>
                <p:spPr>
                  <a:xfrm>
                    <a:off x="967" y="3039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705" name="Google Shape;705;p33"/>
                  <p:cNvSpPr txBox="1"/>
                  <p:nvPr/>
                </p:nvSpPr>
                <p:spPr>
                  <a:xfrm>
                    <a:off x="2023" y="2847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706" name="Google Shape;706;p33"/>
                  <p:cNvSpPr txBox="1"/>
                  <p:nvPr/>
                </p:nvSpPr>
                <p:spPr>
                  <a:xfrm>
                    <a:off x="1495" y="1839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8</a:t>
                    </a:r>
                    <a:endParaRPr/>
                  </a:p>
                </p:txBody>
              </p:sp>
              <p:sp>
                <p:nvSpPr>
                  <p:cNvPr id="707" name="Google Shape;707;p33"/>
                  <p:cNvSpPr txBox="1"/>
                  <p:nvPr/>
                </p:nvSpPr>
                <p:spPr>
                  <a:xfrm>
                    <a:off x="2455" y="1791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6</a:t>
                    </a:r>
                    <a:endParaRPr/>
                  </a:p>
                </p:txBody>
              </p:sp>
              <p:sp>
                <p:nvSpPr>
                  <p:cNvPr id="708" name="Google Shape;708;p33"/>
                  <p:cNvSpPr txBox="1"/>
                  <p:nvPr/>
                </p:nvSpPr>
                <p:spPr>
                  <a:xfrm>
                    <a:off x="3079" y="1695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709" name="Google Shape;709;p33"/>
                  <p:cNvSpPr txBox="1"/>
                  <p:nvPr/>
                </p:nvSpPr>
                <p:spPr>
                  <a:xfrm>
                    <a:off x="1927" y="1071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710" name="Google Shape;710;p33"/>
                  <p:cNvSpPr txBox="1"/>
                  <p:nvPr/>
                </p:nvSpPr>
                <p:spPr>
                  <a:xfrm>
                    <a:off x="839" y="1570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3</a:t>
                    </a:r>
                    <a:endParaRPr/>
                  </a:p>
                </p:txBody>
              </p:sp>
              <p:sp>
                <p:nvSpPr>
                  <p:cNvPr id="711" name="Google Shape;711;p33"/>
                  <p:cNvSpPr txBox="1"/>
                  <p:nvPr/>
                </p:nvSpPr>
                <p:spPr>
                  <a:xfrm>
                    <a:off x="2551" y="2175"/>
                    <a:ext cx="288" cy="288"/>
                  </a:xfrm>
                  <a:prstGeom prst="rect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24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8</a:t>
                    </a:r>
                    <a:endParaRPr/>
                  </a:p>
                </p:txBody>
              </p:sp>
            </p:grpSp>
            <p:cxnSp>
              <p:nvCxnSpPr>
                <p:cNvPr id="712" name="Google Shape;712;p33"/>
                <p:cNvCxnSpPr/>
                <p:nvPr/>
              </p:nvCxnSpPr>
              <p:spPr>
                <a:xfrm flipH="1" rot="10800000">
                  <a:off x="1927" y="2478"/>
                  <a:ext cx="1536" cy="1200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13" name="Google Shape;713;p33"/>
              <p:cNvCxnSpPr/>
              <p:nvPr/>
            </p:nvCxnSpPr>
            <p:spPr>
              <a:xfrm>
                <a:off x="2744" y="1344"/>
                <a:ext cx="726" cy="1134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rgbClr val="00B0F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714" name="Google Shape;714;p33"/>
            <p:cNvCxnSpPr/>
            <p:nvPr/>
          </p:nvCxnSpPr>
          <p:spPr>
            <a:xfrm>
              <a:off x="567" y="2432"/>
              <a:ext cx="1360" cy="1225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715" name="Google Shape;715;p33"/>
          <p:cNvCxnSpPr/>
          <p:nvPr/>
        </p:nvCxnSpPr>
        <p:spPr>
          <a:xfrm flipH="1">
            <a:off x="3189288" y="2480945"/>
            <a:ext cx="288925" cy="1871663"/>
          </a:xfrm>
          <a:prstGeom prst="straightConnector1">
            <a:avLst/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6" name="Google Shape;716;p33"/>
          <p:cNvSpPr txBox="1"/>
          <p:nvPr/>
        </p:nvSpPr>
        <p:spPr>
          <a:xfrm>
            <a:off x="6332855" y="577850"/>
            <a:ext cx="2633345" cy="3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Select the next shortest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edge which does not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cycle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 3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CD  4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AE  4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BC  5 – forms a cycle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EF  5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4"/>
          <p:cNvGrpSpPr/>
          <p:nvPr/>
        </p:nvGrpSpPr>
        <p:grpSpPr>
          <a:xfrm>
            <a:off x="550863" y="247333"/>
            <a:ext cx="5486400" cy="4648200"/>
            <a:chOff x="295" y="1071"/>
            <a:chExt cx="3456" cy="2928"/>
          </a:xfrm>
        </p:grpSpPr>
        <p:grpSp>
          <p:nvGrpSpPr>
            <p:cNvPr id="722" name="Google Shape;722;p34"/>
            <p:cNvGrpSpPr/>
            <p:nvPr/>
          </p:nvGrpSpPr>
          <p:grpSpPr>
            <a:xfrm>
              <a:off x="295" y="1071"/>
              <a:ext cx="3456" cy="2928"/>
              <a:chOff x="295" y="1071"/>
              <a:chExt cx="3456" cy="2928"/>
            </a:xfrm>
          </p:grpSpPr>
          <p:grpSp>
            <p:nvGrpSpPr>
              <p:cNvPr id="723" name="Google Shape;723;p34"/>
              <p:cNvGrpSpPr/>
              <p:nvPr/>
            </p:nvGrpSpPr>
            <p:grpSpPr>
              <a:xfrm>
                <a:off x="295" y="1071"/>
                <a:ext cx="3456" cy="2928"/>
                <a:chOff x="295" y="1071"/>
                <a:chExt cx="3456" cy="2928"/>
              </a:xfrm>
            </p:grpSpPr>
            <p:grpSp>
              <p:nvGrpSpPr>
                <p:cNvPr id="724" name="Google Shape;724;p34"/>
                <p:cNvGrpSpPr/>
                <p:nvPr/>
              </p:nvGrpSpPr>
              <p:grpSpPr>
                <a:xfrm>
                  <a:off x="295" y="1071"/>
                  <a:ext cx="3456" cy="2928"/>
                  <a:chOff x="295" y="1071"/>
                  <a:chExt cx="3456" cy="2928"/>
                </a:xfrm>
              </p:grpSpPr>
              <p:cxnSp>
                <p:nvCxnSpPr>
                  <p:cNvPr id="725" name="Google Shape;725;p34"/>
                  <p:cNvCxnSpPr/>
                  <p:nvPr/>
                </p:nvCxnSpPr>
                <p:spPr>
                  <a:xfrm flipH="1" rot="10800000">
                    <a:off x="567" y="1344"/>
                    <a:ext cx="816" cy="1109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rgbClr val="00B0F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726" name="Google Shape;726;p34"/>
                  <p:cNvGrpSpPr/>
                  <p:nvPr/>
                </p:nvGrpSpPr>
                <p:grpSpPr>
                  <a:xfrm>
                    <a:off x="295" y="1071"/>
                    <a:ext cx="3456" cy="2928"/>
                    <a:chOff x="295" y="1071"/>
                    <a:chExt cx="3456" cy="2928"/>
                  </a:xfrm>
                </p:grpSpPr>
                <p:cxnSp>
                  <p:nvCxnSpPr>
                    <p:cNvPr id="727" name="Google Shape;727;p34"/>
                    <p:cNvCxnSpPr/>
                    <p:nvPr/>
                  </p:nvCxnSpPr>
                  <p:spPr>
                    <a:xfrm>
                      <a:off x="1399" y="1359"/>
                      <a:ext cx="1344" cy="0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28" name="Google Shape;728;p34"/>
                    <p:cNvCxnSpPr/>
                    <p:nvPr/>
                  </p:nvCxnSpPr>
                  <p:spPr>
                    <a:xfrm>
                      <a:off x="2743" y="1359"/>
                      <a:ext cx="720" cy="1104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29" name="Google Shape;729;p34"/>
                    <p:cNvCxnSpPr/>
                    <p:nvPr/>
                  </p:nvCxnSpPr>
                  <p:spPr>
                    <a:xfrm>
                      <a:off x="583" y="2463"/>
                      <a:ext cx="1536" cy="0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30" name="Google Shape;730;p34"/>
                    <p:cNvCxnSpPr/>
                    <p:nvPr/>
                  </p:nvCxnSpPr>
                  <p:spPr>
                    <a:xfrm>
                      <a:off x="2119" y="2463"/>
                      <a:ext cx="1344" cy="0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31" name="Google Shape;731;p34"/>
                    <p:cNvCxnSpPr/>
                    <p:nvPr/>
                  </p:nvCxnSpPr>
                  <p:spPr>
                    <a:xfrm>
                      <a:off x="1399" y="1359"/>
                      <a:ext cx="720" cy="1104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32" name="Google Shape;732;p34"/>
                    <p:cNvCxnSpPr/>
                    <p:nvPr/>
                  </p:nvCxnSpPr>
                  <p:spPr>
                    <a:xfrm flipH="1" rot="10800000">
                      <a:off x="2119" y="1359"/>
                      <a:ext cx="624" cy="1104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33" name="Google Shape;733;p34"/>
                    <p:cNvCxnSpPr/>
                    <p:nvPr/>
                  </p:nvCxnSpPr>
                  <p:spPr>
                    <a:xfrm>
                      <a:off x="583" y="2463"/>
                      <a:ext cx="1344" cy="1200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34" name="Google Shape;734;p34"/>
                    <p:cNvCxnSpPr/>
                    <p:nvPr/>
                  </p:nvCxnSpPr>
                  <p:spPr>
                    <a:xfrm flipH="1" rot="10800000">
                      <a:off x="1927" y="2463"/>
                      <a:ext cx="192" cy="1200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735" name="Google Shape;735;p34"/>
                    <p:cNvCxnSpPr/>
                    <p:nvPr/>
                  </p:nvCxnSpPr>
                  <p:spPr>
                    <a:xfrm flipH="1" rot="10800000">
                      <a:off x="1927" y="2463"/>
                      <a:ext cx="1536" cy="1200"/>
                    </a:xfrm>
                    <a:prstGeom prst="straightConnector1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sp>
                  <p:nvSpPr>
                    <p:cNvPr id="736" name="Google Shape;736;p34"/>
                    <p:cNvSpPr txBox="1"/>
                    <p:nvPr/>
                  </p:nvSpPr>
                  <p:spPr>
                    <a:xfrm>
                      <a:off x="295" y="2367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/>
                    </a:p>
                  </p:txBody>
                </p:sp>
                <p:sp>
                  <p:nvSpPr>
                    <p:cNvPr id="737" name="Google Shape;737;p34"/>
                    <p:cNvSpPr txBox="1"/>
                    <p:nvPr/>
                  </p:nvSpPr>
                  <p:spPr>
                    <a:xfrm>
                      <a:off x="2119" y="2463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  <a:endParaRPr/>
                    </a:p>
                  </p:txBody>
                </p:sp>
                <p:sp>
                  <p:nvSpPr>
                    <p:cNvPr id="738" name="Google Shape;738;p34"/>
                    <p:cNvSpPr txBox="1"/>
                    <p:nvPr/>
                  </p:nvSpPr>
                  <p:spPr>
                    <a:xfrm>
                      <a:off x="1159" y="1071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/>
                    </a:p>
                  </p:txBody>
                </p:sp>
                <p:sp>
                  <p:nvSpPr>
                    <p:cNvPr id="739" name="Google Shape;739;p34"/>
                    <p:cNvSpPr txBox="1"/>
                    <p:nvPr/>
                  </p:nvSpPr>
                  <p:spPr>
                    <a:xfrm>
                      <a:off x="2743" y="1167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/>
                    </a:p>
                  </p:txBody>
                </p:sp>
                <p:sp>
                  <p:nvSpPr>
                    <p:cNvPr id="740" name="Google Shape;740;p34"/>
                    <p:cNvSpPr txBox="1"/>
                    <p:nvPr/>
                  </p:nvSpPr>
                  <p:spPr>
                    <a:xfrm>
                      <a:off x="3463" y="2415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/>
                    </a:p>
                  </p:txBody>
                </p:sp>
                <p:sp>
                  <p:nvSpPr>
                    <p:cNvPr id="741" name="Google Shape;741;p34"/>
                    <p:cNvSpPr txBox="1"/>
                    <p:nvPr/>
                  </p:nvSpPr>
                  <p:spPr>
                    <a:xfrm>
                      <a:off x="1783" y="3711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endParaRPr/>
                    </a:p>
                  </p:txBody>
                </p:sp>
                <p:sp>
                  <p:nvSpPr>
                    <p:cNvPr id="742" name="Google Shape;742;p34"/>
                    <p:cNvSpPr txBox="1"/>
                    <p:nvPr/>
                  </p:nvSpPr>
                  <p:spPr>
                    <a:xfrm>
                      <a:off x="2599" y="3135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p:txBody>
                </p:sp>
                <p:sp>
                  <p:nvSpPr>
                    <p:cNvPr id="743" name="Google Shape;743;p34"/>
                    <p:cNvSpPr txBox="1"/>
                    <p:nvPr/>
                  </p:nvSpPr>
                  <p:spPr>
                    <a:xfrm>
                      <a:off x="1207" y="2511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p:txBody>
                </p:sp>
                <p:sp>
                  <p:nvSpPr>
                    <p:cNvPr id="744" name="Google Shape;744;p34"/>
                    <p:cNvSpPr txBox="1"/>
                    <p:nvPr/>
                  </p:nvSpPr>
                  <p:spPr>
                    <a:xfrm>
                      <a:off x="967" y="3039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p:txBody>
                </p:sp>
                <p:sp>
                  <p:nvSpPr>
                    <p:cNvPr id="745" name="Google Shape;745;p34"/>
                    <p:cNvSpPr txBox="1"/>
                    <p:nvPr/>
                  </p:nvSpPr>
                  <p:spPr>
                    <a:xfrm>
                      <a:off x="2023" y="2847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p:txBody>
                </p:sp>
                <p:sp>
                  <p:nvSpPr>
                    <p:cNvPr id="746" name="Google Shape;746;p34"/>
                    <p:cNvSpPr txBox="1"/>
                    <p:nvPr/>
                  </p:nvSpPr>
                  <p:spPr>
                    <a:xfrm>
                      <a:off x="1495" y="1839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p:txBody>
                </p:sp>
                <p:sp>
                  <p:nvSpPr>
                    <p:cNvPr id="747" name="Google Shape;747;p34"/>
                    <p:cNvSpPr txBox="1"/>
                    <p:nvPr/>
                  </p:nvSpPr>
                  <p:spPr>
                    <a:xfrm>
                      <a:off x="2455" y="1791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p:txBody>
                </p:sp>
                <p:sp>
                  <p:nvSpPr>
                    <p:cNvPr id="748" name="Google Shape;748;p34"/>
                    <p:cNvSpPr txBox="1"/>
                    <p:nvPr/>
                  </p:nvSpPr>
                  <p:spPr>
                    <a:xfrm>
                      <a:off x="3079" y="1695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p:txBody>
                </p:sp>
                <p:sp>
                  <p:nvSpPr>
                    <p:cNvPr id="749" name="Google Shape;749;p34"/>
                    <p:cNvSpPr txBox="1"/>
                    <p:nvPr/>
                  </p:nvSpPr>
                  <p:spPr>
                    <a:xfrm>
                      <a:off x="1927" y="1071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p:txBody>
                </p:sp>
                <p:sp>
                  <p:nvSpPr>
                    <p:cNvPr id="750" name="Google Shape;750;p34"/>
                    <p:cNvSpPr txBox="1"/>
                    <p:nvPr/>
                  </p:nvSpPr>
                  <p:spPr>
                    <a:xfrm>
                      <a:off x="839" y="1570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p:txBody>
                </p:sp>
                <p:sp>
                  <p:nvSpPr>
                    <p:cNvPr id="751" name="Google Shape;751;p34"/>
                    <p:cNvSpPr txBox="1"/>
                    <p:nvPr/>
                  </p:nvSpPr>
                  <p:spPr>
                    <a:xfrm>
                      <a:off x="2551" y="2175"/>
                      <a:ext cx="288" cy="288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 cap="flat" cmpd="sng" w="254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p:txBody>
                </p:sp>
              </p:grpSp>
              <p:cxnSp>
                <p:nvCxnSpPr>
                  <p:cNvPr id="752" name="Google Shape;752;p34"/>
                  <p:cNvCxnSpPr/>
                  <p:nvPr/>
                </p:nvCxnSpPr>
                <p:spPr>
                  <a:xfrm flipH="1" rot="10800000">
                    <a:off x="1927" y="2478"/>
                    <a:ext cx="1536" cy="120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cap="flat" cmpd="sng" w="25400">
                    <a:solidFill>
                      <a:srgbClr val="00B0F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cxnSp>
              <p:nvCxnSpPr>
                <p:cNvPr id="753" name="Google Shape;753;p34"/>
                <p:cNvCxnSpPr/>
                <p:nvPr/>
              </p:nvCxnSpPr>
              <p:spPr>
                <a:xfrm>
                  <a:off x="2744" y="1344"/>
                  <a:ext cx="726" cy="1134"/>
                </a:xfrm>
                <a:prstGeom prst="straightConnector1">
                  <a:avLst/>
                </a:prstGeom>
                <a:solidFill>
                  <a:schemeClr val="lt1"/>
                </a:solidFill>
                <a:ln cap="flat" cmpd="sng" w="25400">
                  <a:solidFill>
                    <a:srgbClr val="00B0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54" name="Google Shape;754;p34"/>
              <p:cNvCxnSpPr/>
              <p:nvPr/>
            </p:nvCxnSpPr>
            <p:spPr>
              <a:xfrm>
                <a:off x="567" y="2432"/>
                <a:ext cx="1360" cy="122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25400">
                <a:solidFill>
                  <a:srgbClr val="00B0F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755" name="Google Shape;755;p34"/>
            <p:cNvCxnSpPr/>
            <p:nvPr/>
          </p:nvCxnSpPr>
          <p:spPr>
            <a:xfrm flipH="1">
              <a:off x="1927" y="2478"/>
              <a:ext cx="182" cy="1179"/>
            </a:xfrm>
            <a:prstGeom prst="straightConnector1">
              <a:avLst/>
            </a:prstGeom>
            <a:solidFill>
              <a:schemeClr val="lt1"/>
            </a:solidFill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6" name="Google Shape;756;p34"/>
          <p:cNvSpPr txBox="1"/>
          <p:nvPr/>
        </p:nvSpPr>
        <p:spPr>
          <a:xfrm>
            <a:off x="6297295" y="548640"/>
            <a:ext cx="2621280" cy="3969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vertices have been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connected.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solution is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  2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 3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CD  4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AE  4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  5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Total weight of tree: 18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5"/>
          <p:cNvSpPr txBox="1"/>
          <p:nvPr>
            <p:ph type="title"/>
          </p:nvPr>
        </p:nvSpPr>
        <p:spPr>
          <a:xfrm>
            <a:off x="3776345" y="946150"/>
            <a:ext cx="207454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Complexity 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2" name="Google Shape;762;p35"/>
          <p:cNvSpPr txBox="1"/>
          <p:nvPr>
            <p:ph idx="1" type="body"/>
          </p:nvPr>
        </p:nvSpPr>
        <p:spPr>
          <a:xfrm>
            <a:off x="3776345" y="1733550"/>
            <a:ext cx="353504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Time Complexity    O(E log V)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Space complexity O(V)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3" name="Google Shape;763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092" r="26381" t="0"/>
          <a:stretch/>
        </p:blipFill>
        <p:spPr>
          <a:xfrm>
            <a:off x="1163080" y="1518920"/>
            <a:ext cx="1194142" cy="22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u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6"/>
          <p:cNvSpPr txBox="1"/>
          <p:nvPr>
            <p:ph type="title"/>
          </p:nvPr>
        </p:nvSpPr>
        <p:spPr>
          <a:xfrm>
            <a:off x="2892425" y="508635"/>
            <a:ext cx="267589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36"/>
          <p:cNvSpPr txBox="1"/>
          <p:nvPr>
            <p:ph idx="1" type="body"/>
          </p:nvPr>
        </p:nvSpPr>
        <p:spPr>
          <a:xfrm>
            <a:off x="2892425" y="1363980"/>
            <a:ext cx="5799455" cy="3204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being able to create MSTs for disconnected graphs (components)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achieving O(E log V) complexity using a straightforward heap data structure while Prim’s requires more complex Fibonacci heaps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faster finding an MST for sparse graphs (but Prim’s works better with dense graphs)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0" name="Google Shape;77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092" r="26381" t="0"/>
          <a:stretch/>
        </p:blipFill>
        <p:spPr>
          <a:xfrm>
            <a:off x="580303" y="1671867"/>
            <a:ext cx="1269518" cy="242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7"/>
          <p:cNvSpPr txBox="1"/>
          <p:nvPr>
            <p:ph type="title"/>
          </p:nvPr>
        </p:nvSpPr>
        <p:spPr>
          <a:xfrm>
            <a:off x="3068320" y="415925"/>
            <a:ext cx="236918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Limitations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37"/>
          <p:cNvSpPr txBox="1"/>
          <p:nvPr>
            <p:ph idx="1" type="body"/>
          </p:nvPr>
        </p:nvSpPr>
        <p:spPr>
          <a:xfrm>
            <a:off x="3068320" y="1200150"/>
            <a:ext cx="5115560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Greedy algorithms for some optimization problems fail, but creating a MST isn’t among them.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Kruskal’s algorithm solves the Minimum Spanning Tree problem, that’s all. It will always produce a minimum spanning tree.</a:t>
            </a:r>
            <a:endParaRPr/>
          </a:p>
        </p:txBody>
      </p:sp>
      <p:pic>
        <p:nvPicPr>
          <p:cNvPr id="777" name="Google Shape;7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05104" y="2925762"/>
            <a:ext cx="2375338" cy="161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d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765" y="1951990"/>
            <a:ext cx="3405505" cy="27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"/>
          <p:cNvSpPr txBox="1"/>
          <p:nvPr>
            <p:ph type="title"/>
          </p:nvPr>
        </p:nvSpPr>
        <p:spPr>
          <a:xfrm>
            <a:off x="1066800" y="289560"/>
            <a:ext cx="3794760" cy="573405"/>
          </a:xfrm>
          <a:prstGeom prst="rect">
            <a:avLst/>
          </a:prstGeom>
          <a:noFill/>
          <a:ln>
            <a:noFill/>
          </a:ln>
        </p:spPr>
        <p:txBody>
          <a:bodyPr anchorCtr="0" anchor="b" bIns="91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MONEY </a:t>
            </a:r>
            <a:endParaRPr/>
          </a:p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1078218" y="886738"/>
            <a:ext cx="4956572" cy="905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3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IT HAS 4 COINS BAGS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774" y="1677988"/>
            <a:ext cx="1764506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"/>
          <p:cNvSpPr txBox="1"/>
          <p:nvPr/>
        </p:nvSpPr>
        <p:spPr>
          <a:xfrm>
            <a:off x="1078536" y="1975349"/>
            <a:ext cx="302895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5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5$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coins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1498" y="1678236"/>
            <a:ext cx="1764506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3774" y="3407730"/>
            <a:ext cx="1764506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1216" y="3407751"/>
            <a:ext cx="1764506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"/>
          <p:cNvSpPr txBox="1"/>
          <p:nvPr/>
        </p:nvSpPr>
        <p:spPr>
          <a:xfrm>
            <a:off x="3371323" y="1892039"/>
            <a:ext cx="407259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50$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coins</a:t>
            </a:r>
            <a:endParaRPr/>
          </a:p>
        </p:txBody>
      </p:sp>
      <p:sp>
        <p:nvSpPr>
          <p:cNvPr id="264" name="Google Shape;264;p4"/>
          <p:cNvSpPr txBox="1"/>
          <p:nvPr/>
        </p:nvSpPr>
        <p:spPr>
          <a:xfrm>
            <a:off x="3474085" y="3643688"/>
            <a:ext cx="407259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10$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coins</a:t>
            </a:r>
            <a:endParaRPr/>
          </a:p>
        </p:txBody>
      </p:sp>
      <p:sp>
        <p:nvSpPr>
          <p:cNvPr id="265" name="Google Shape;265;p4"/>
          <p:cNvSpPr txBox="1"/>
          <p:nvPr/>
        </p:nvSpPr>
        <p:spPr>
          <a:xfrm>
            <a:off x="1181632" y="3643315"/>
            <a:ext cx="715748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96F06"/>
                </a:solidFill>
                <a:latin typeface="Arial"/>
                <a:ea typeface="Arial"/>
                <a:cs typeface="Arial"/>
                <a:sym typeface="Arial"/>
              </a:rPr>
              <a:t>20$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C96F06"/>
                </a:solidFill>
                <a:latin typeface="Arial"/>
                <a:ea typeface="Arial"/>
                <a:cs typeface="Arial"/>
                <a:sym typeface="Arial"/>
              </a:rPr>
              <a:t> coins</a:t>
            </a:r>
            <a:endParaRPr/>
          </a:p>
        </p:txBody>
      </p:sp>
    </p:spTree>
  </p:cSld>
  <p:clrMapOvr>
    <a:masterClrMapping/>
  </p:clrMapOvr>
  <p:transition>
    <p:spli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"/>
          <p:cNvSpPr txBox="1"/>
          <p:nvPr>
            <p:ph type="title"/>
          </p:nvPr>
        </p:nvSpPr>
        <p:spPr>
          <a:xfrm>
            <a:off x="889635" y="332740"/>
            <a:ext cx="7954010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85 $  from coins Bags</a:t>
            </a:r>
            <a:endParaRPr/>
          </a:p>
        </p:txBody>
      </p:sp>
      <p:sp>
        <p:nvSpPr>
          <p:cNvPr id="271" name="Google Shape;271;p5"/>
          <p:cNvSpPr txBox="1"/>
          <p:nvPr>
            <p:ph idx="1" type="body"/>
          </p:nvPr>
        </p:nvSpPr>
        <p:spPr>
          <a:xfrm>
            <a:off x="1502410" y="991870"/>
            <a:ext cx="2811780" cy="411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COMBINATIONS</a:t>
            </a:r>
            <a:endParaRPr/>
          </a:p>
        </p:txBody>
      </p:sp>
      <p:sp>
        <p:nvSpPr>
          <p:cNvPr id="272" name="Google Shape;272;p5"/>
          <p:cNvSpPr txBox="1"/>
          <p:nvPr>
            <p:ph idx="2" type="body"/>
          </p:nvPr>
        </p:nvSpPr>
        <p:spPr>
          <a:xfrm>
            <a:off x="701675" y="1489710"/>
            <a:ext cx="3612515" cy="3442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17 coins of </a:t>
            </a:r>
            <a:r>
              <a:rPr b="0" lang="en-US" sz="2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5$</a:t>
            </a:r>
            <a:endParaRPr b="0" sz="20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8 coins of 10$+ 1 coin of </a:t>
            </a:r>
            <a:r>
              <a:rPr b="0" lang="en-US" sz="2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5$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4 coins of </a:t>
            </a:r>
            <a:r>
              <a:rPr b="0" lang="en-US" sz="2000">
                <a:solidFill>
                  <a:srgbClr val="C96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20$</a:t>
            </a: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+1 coin 0f </a:t>
            </a:r>
            <a:r>
              <a:rPr b="0" lang="en-US" sz="2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5$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1 coin of </a:t>
            </a:r>
            <a:r>
              <a:rPr b="0" lang="en-US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50$</a:t>
            </a: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+1 coin 0f 10$ +2 coins of </a:t>
            </a:r>
            <a:r>
              <a:rPr b="0" lang="en-US" sz="2000">
                <a:solidFill>
                  <a:srgbClr val="CA4B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20$</a:t>
            </a: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+1 coin of </a:t>
            </a:r>
            <a:r>
              <a:rPr b="0" lang="en-US" sz="20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5$</a:t>
            </a:r>
            <a:endParaRPr/>
          </a:p>
        </p:txBody>
      </p:sp>
      <p:sp>
        <p:nvSpPr>
          <p:cNvPr id="273" name="Google Shape;273;p5"/>
          <p:cNvSpPr txBox="1"/>
          <p:nvPr>
            <p:ph idx="3" type="body"/>
          </p:nvPr>
        </p:nvSpPr>
        <p:spPr>
          <a:xfrm>
            <a:off x="5007356" y="1259840"/>
            <a:ext cx="3200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WHAT TO DO 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5"/>
          <p:cNvSpPr txBox="1"/>
          <p:nvPr>
            <p:ph idx="4" type="body"/>
          </p:nvPr>
        </p:nvSpPr>
        <p:spPr>
          <a:xfrm>
            <a:off x="4725670" y="1489075"/>
            <a:ext cx="2153920" cy="2164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Need to choose the 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solution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this case </a:t>
            </a:r>
            <a:endParaRPr/>
          </a:p>
        </p:txBody>
      </p:sp>
      <p:sp>
        <p:nvSpPr>
          <p:cNvPr id="275" name="Google Shape;275;p5"/>
          <p:cNvSpPr/>
          <p:nvPr/>
        </p:nvSpPr>
        <p:spPr>
          <a:xfrm>
            <a:off x="4314190" y="2247900"/>
            <a:ext cx="41148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93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5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6750050" y="2218055"/>
            <a:ext cx="1863725" cy="2713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"/>
          <p:cNvSpPr txBox="1"/>
          <p:nvPr/>
        </p:nvSpPr>
        <p:spPr>
          <a:xfrm>
            <a:off x="889381" y="3792015"/>
            <a:ext cx="45981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algorithm 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works well for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optimization problems</a:t>
            </a:r>
            <a:endParaRPr/>
          </a:p>
        </p:txBody>
      </p:sp>
    </p:spTree>
  </p:cSld>
  <p:clrMapOvr>
    <a:masterClrMapping/>
  </p:clrMapOvr>
  <p:transition>
    <p:split orient="vert" dir="in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"/>
          <p:cNvSpPr txBox="1"/>
          <p:nvPr>
            <p:ph type="title"/>
          </p:nvPr>
        </p:nvSpPr>
        <p:spPr>
          <a:xfrm>
            <a:off x="1028700" y="405130"/>
            <a:ext cx="3301365" cy="572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approach</a:t>
            </a:r>
            <a:endParaRPr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" y="1970112"/>
            <a:ext cx="1468041" cy="11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115" y="1970405"/>
            <a:ext cx="1468041" cy="11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8235" y="1970538"/>
            <a:ext cx="1468041" cy="11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355" y="1970405"/>
            <a:ext cx="1468041" cy="118765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"/>
          <p:cNvSpPr txBox="1"/>
          <p:nvPr/>
        </p:nvSpPr>
        <p:spPr>
          <a:xfrm>
            <a:off x="947420" y="1107441"/>
            <a:ext cx="54978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</a:t>
            </a: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Foxie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came with an idea of selecting coins with minimum number of coins, using </a:t>
            </a:r>
            <a:r>
              <a:rPr b="0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algorithm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88" name="Google Shape;288;p6"/>
          <p:cNvSpPr txBox="1"/>
          <p:nvPr/>
        </p:nvSpPr>
        <p:spPr>
          <a:xfrm>
            <a:off x="1324610" y="3157562"/>
            <a:ext cx="525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50$</a:t>
            </a:r>
            <a:endParaRPr b="1" i="0" sz="1800" u="none" cap="none" strike="noStrike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2659042" y="3157937"/>
            <a:ext cx="530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20$</a:t>
            </a:r>
            <a:endParaRPr b="1" i="0" sz="1800" u="none" cap="none" strike="noStrike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4126865" y="3157785"/>
            <a:ext cx="530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10$</a:t>
            </a: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5653027" y="315809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5$</a:t>
            </a:r>
            <a:endParaRPr/>
          </a:p>
        </p:txBody>
      </p:sp>
      <p:sp>
        <p:nvSpPr>
          <p:cNvPr id="292" name="Google Shape;292;p6"/>
          <p:cNvSpPr txBox="1"/>
          <p:nvPr/>
        </p:nvSpPr>
        <p:spPr>
          <a:xfrm>
            <a:off x="1028700" y="3882390"/>
            <a:ext cx="5029200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coins weightage=50+20+10+5=85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6"/>
          <p:cNvPicPr preferRelativeResize="0"/>
          <p:nvPr/>
        </p:nvPicPr>
        <p:blipFill rotWithShape="1">
          <a:blip r:embed="rId4">
            <a:alphaModFix/>
          </a:blip>
          <a:srcRect b="0" l="18092" r="26381" t="0"/>
          <a:stretch/>
        </p:blipFill>
        <p:spPr>
          <a:xfrm flipH="1">
            <a:off x="6790690" y="555625"/>
            <a:ext cx="1754505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"/>
          <p:cNvSpPr txBox="1"/>
          <p:nvPr>
            <p:ph idx="1" type="body"/>
          </p:nvPr>
        </p:nvSpPr>
        <p:spPr>
          <a:xfrm>
            <a:off x="826135" y="1424305"/>
            <a:ext cx="5150485" cy="28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algorithm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is an approach to solving a problem that selects the most appropriate option based on the current situation. </a:t>
            </a:r>
            <a:endParaRPr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 sz="1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algorithm ignores the fact that the current best result may not bring about the overall </a:t>
            </a:r>
            <a:r>
              <a:rPr lang="en-US" sz="18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result.</a:t>
            </a:r>
            <a:r>
              <a:rPr lang="en-US" sz="1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 if the initial decision was incorrect, the algorithm never reverses it.</a:t>
            </a:r>
            <a:endParaRPr/>
          </a:p>
        </p:txBody>
      </p:sp>
      <p:sp>
        <p:nvSpPr>
          <p:cNvPr id="299" name="Google Shape;299;p7"/>
          <p:cNvSpPr txBox="1"/>
          <p:nvPr>
            <p:ph type="title"/>
          </p:nvPr>
        </p:nvSpPr>
        <p:spPr>
          <a:xfrm>
            <a:off x="826136" y="595947"/>
            <a:ext cx="5909786" cy="43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</a:t>
            </a:r>
            <a:endParaRPr/>
          </a:p>
        </p:txBody>
      </p:sp>
      <p:pic>
        <p:nvPicPr>
          <p:cNvPr id="300" name="Google Shape;300;p7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6390640" y="1024890"/>
            <a:ext cx="1940560" cy="368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trips dir="ld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"/>
          <p:cNvSpPr txBox="1"/>
          <p:nvPr>
            <p:ph type="title"/>
          </p:nvPr>
        </p:nvSpPr>
        <p:spPr>
          <a:xfrm>
            <a:off x="786131" y="504190"/>
            <a:ext cx="5909786" cy="437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</a:rPr>
              <a:t>Condition implementation</a:t>
            </a:r>
            <a:endParaRPr/>
          </a:p>
        </p:txBody>
      </p:sp>
      <p:sp>
        <p:nvSpPr>
          <p:cNvPr id="306" name="Google Shape;306;p8"/>
          <p:cNvSpPr/>
          <p:nvPr/>
        </p:nvSpPr>
        <p:spPr>
          <a:xfrm>
            <a:off x="958826" y="2052906"/>
            <a:ext cx="2457450" cy="2400422"/>
          </a:xfrm>
          <a:prstGeom prst="foldedCorner">
            <a:avLst>
              <a:gd fmla="val 16667" name="adj"/>
            </a:avLst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786130" y="1094740"/>
            <a:ext cx="4879975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implement a greedy solution only if the problem statement follows two properties</a:t>
            </a:r>
            <a:endParaRPr/>
          </a:p>
        </p:txBody>
      </p:sp>
      <p:sp>
        <p:nvSpPr>
          <p:cNvPr id="308" name="Google Shape;308;p8"/>
          <p:cNvSpPr txBox="1"/>
          <p:nvPr/>
        </p:nvSpPr>
        <p:spPr>
          <a:xfrm>
            <a:off x="1117452" y="2345098"/>
            <a:ext cx="2140048" cy="11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Greedy Choice Property: </a:t>
            </a: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Choosing the best option at each phase can lead to a global (overall) optimal solution.</a:t>
            </a:r>
            <a:endParaRPr/>
          </a:p>
        </p:txBody>
      </p:sp>
      <p:sp>
        <p:nvSpPr>
          <p:cNvPr id="309" name="Google Shape;309;p8"/>
          <p:cNvSpPr/>
          <p:nvPr/>
        </p:nvSpPr>
        <p:spPr>
          <a:xfrm>
            <a:off x="3992832" y="2052955"/>
            <a:ext cx="2457450" cy="2400422"/>
          </a:xfrm>
          <a:prstGeom prst="foldedCorner">
            <a:avLst>
              <a:gd fmla="val 16667" name="adj"/>
            </a:avLst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4238614" y="2344962"/>
            <a:ext cx="196596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Substructure</a:t>
            </a:r>
            <a:r>
              <a:rPr b="0" i="0" lang="en-US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an optimal solution to the complete problem contains the optimal solutions to the sub problems, the problem has an optimal substructure.</a:t>
            </a:r>
            <a:endParaRPr/>
          </a:p>
        </p:txBody>
      </p:sp>
      <p:pic>
        <p:nvPicPr>
          <p:cNvPr id="311" name="Google Shape;311;p8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6831330" y="1094740"/>
            <a:ext cx="1764665" cy="358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trips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"/>
          <p:cNvSpPr txBox="1"/>
          <p:nvPr>
            <p:ph idx="1" type="body"/>
          </p:nvPr>
        </p:nvSpPr>
        <p:spPr>
          <a:xfrm>
            <a:off x="1315807" y="1648220"/>
            <a:ext cx="4514850" cy="27632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Start from the source vertex.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Pick one vertex at a time with a minimum edge weight (distance) from the source vertex.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US" sz="1950">
                <a:latin typeface="Times New Roman"/>
                <a:ea typeface="Times New Roman"/>
                <a:cs typeface="Times New Roman"/>
                <a:sym typeface="Times New Roman"/>
              </a:rPr>
              <a:t>Create an iterative process for going over all sub problems and creating an optimum solution.</a:t>
            </a:r>
            <a:endParaRPr/>
          </a:p>
        </p:txBody>
      </p:sp>
      <p:sp>
        <p:nvSpPr>
          <p:cNvPr id="317" name="Google Shape;317;p9"/>
          <p:cNvSpPr txBox="1"/>
          <p:nvPr>
            <p:ph type="title"/>
          </p:nvPr>
        </p:nvSpPr>
        <p:spPr>
          <a:xfrm>
            <a:off x="1002665" y="460375"/>
            <a:ext cx="5909945" cy="1188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Creating a Greedy Algorithm</a:t>
            </a:r>
            <a:endParaRPr/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3">
            <a:alphaModFix/>
          </a:blip>
          <a:srcRect b="0" l="18092" r="26381" t="0"/>
          <a:stretch/>
        </p:blipFill>
        <p:spPr>
          <a:xfrm flipH="1">
            <a:off x="5979059" y="745218"/>
            <a:ext cx="2114550" cy="3754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strips dir="rd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3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2022-12-18T20:56:00Z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